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sldIdLst>
    <p:sldId id="259" r:id="rId3"/>
  </p:sldIdLst>
  <p:sldSz cx="41148000" cy="19202400"/>
  <p:notesSz cx="6858000" cy="9144000"/>
  <p:defaultTextStyle>
    <a:defPPr>
      <a:defRPr lang="en-US"/>
    </a:defPPr>
    <a:lvl1pPr marL="0" algn="l" defTabSz="3448171" rtl="0" eaLnBrk="1" latinLnBrk="0" hangingPunct="1">
      <a:defRPr sz="6800" kern="1200">
        <a:solidFill>
          <a:schemeClr val="tx1"/>
        </a:solidFill>
        <a:latin typeface="+mn-lt"/>
        <a:ea typeface="+mn-ea"/>
        <a:cs typeface="+mn-cs"/>
      </a:defRPr>
    </a:lvl1pPr>
    <a:lvl2pPr marL="1724086" algn="l" defTabSz="3448171" rtl="0" eaLnBrk="1" latinLnBrk="0" hangingPunct="1">
      <a:defRPr sz="6800" kern="1200">
        <a:solidFill>
          <a:schemeClr val="tx1"/>
        </a:solidFill>
        <a:latin typeface="+mn-lt"/>
        <a:ea typeface="+mn-ea"/>
        <a:cs typeface="+mn-cs"/>
      </a:defRPr>
    </a:lvl2pPr>
    <a:lvl3pPr marL="3448171" algn="l" defTabSz="3448171" rtl="0" eaLnBrk="1" latinLnBrk="0" hangingPunct="1">
      <a:defRPr sz="6800" kern="1200">
        <a:solidFill>
          <a:schemeClr val="tx1"/>
        </a:solidFill>
        <a:latin typeface="+mn-lt"/>
        <a:ea typeface="+mn-ea"/>
        <a:cs typeface="+mn-cs"/>
      </a:defRPr>
    </a:lvl3pPr>
    <a:lvl4pPr marL="5172257" algn="l" defTabSz="3448171" rtl="0" eaLnBrk="1" latinLnBrk="0" hangingPunct="1">
      <a:defRPr sz="6800" kern="1200">
        <a:solidFill>
          <a:schemeClr val="tx1"/>
        </a:solidFill>
        <a:latin typeface="+mn-lt"/>
        <a:ea typeface="+mn-ea"/>
        <a:cs typeface="+mn-cs"/>
      </a:defRPr>
    </a:lvl4pPr>
    <a:lvl5pPr marL="6896342" algn="l" defTabSz="3448171" rtl="0" eaLnBrk="1" latinLnBrk="0" hangingPunct="1">
      <a:defRPr sz="6800" kern="1200">
        <a:solidFill>
          <a:schemeClr val="tx1"/>
        </a:solidFill>
        <a:latin typeface="+mn-lt"/>
        <a:ea typeface="+mn-ea"/>
        <a:cs typeface="+mn-cs"/>
      </a:defRPr>
    </a:lvl5pPr>
    <a:lvl6pPr marL="8620428" algn="l" defTabSz="3448171" rtl="0" eaLnBrk="1" latinLnBrk="0" hangingPunct="1">
      <a:defRPr sz="6800" kern="1200">
        <a:solidFill>
          <a:schemeClr val="tx1"/>
        </a:solidFill>
        <a:latin typeface="+mn-lt"/>
        <a:ea typeface="+mn-ea"/>
        <a:cs typeface="+mn-cs"/>
      </a:defRPr>
    </a:lvl6pPr>
    <a:lvl7pPr marL="10344514" algn="l" defTabSz="3448171" rtl="0" eaLnBrk="1" latinLnBrk="0" hangingPunct="1">
      <a:defRPr sz="6800" kern="1200">
        <a:solidFill>
          <a:schemeClr val="tx1"/>
        </a:solidFill>
        <a:latin typeface="+mn-lt"/>
        <a:ea typeface="+mn-ea"/>
        <a:cs typeface="+mn-cs"/>
      </a:defRPr>
    </a:lvl7pPr>
    <a:lvl8pPr marL="12068599" algn="l" defTabSz="3448171" rtl="0" eaLnBrk="1" latinLnBrk="0" hangingPunct="1">
      <a:defRPr sz="6800" kern="1200">
        <a:solidFill>
          <a:schemeClr val="tx1"/>
        </a:solidFill>
        <a:latin typeface="+mn-lt"/>
        <a:ea typeface="+mn-ea"/>
        <a:cs typeface="+mn-cs"/>
      </a:defRPr>
    </a:lvl8pPr>
    <a:lvl9pPr marL="13792685" algn="l" defTabSz="3448171" rtl="0" eaLnBrk="1" latinLnBrk="0" hangingPunct="1">
      <a:defRPr sz="6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5">
          <p15:clr>
            <a:srgbClr val="A4A3A4"/>
          </p15:clr>
        </p15:guide>
        <p15:guide id="2" orient="horz" pos="35">
          <p15:clr>
            <a:srgbClr val="A4A3A4"/>
          </p15:clr>
        </p15:guide>
        <p15:guide id="3" pos="25919">
          <p15:clr>
            <a:srgbClr val="A4A3A4"/>
          </p15:clr>
        </p15:guide>
        <p15:guide id="4" pos="29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CCF3"/>
    <a:srgbClr val="F5D6E0"/>
    <a:srgbClr val="ECDEFF"/>
    <a:srgbClr val="D0B2F1"/>
    <a:srgbClr val="F1CBF3"/>
    <a:srgbClr val="5A9BF1"/>
    <a:srgbClr val="F3F5FA"/>
    <a:srgbClr val="CDD2DE"/>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74" autoAdjust="0"/>
    <p:restoredTop sz="94706" autoAdjust="0"/>
  </p:normalViewPr>
  <p:slideViewPr>
    <p:cSldViewPr snapToGrid="0" snapToObjects="1" showGuides="1">
      <p:cViewPr varScale="1">
        <p:scale>
          <a:sx n="42" d="100"/>
          <a:sy n="42" d="100"/>
        </p:scale>
        <p:origin x="288" y="416"/>
      </p:cViewPr>
      <p:guideLst>
        <p:guide orient="horz" pos="12095"/>
        <p:guide orient="horz" pos="35"/>
        <p:guide pos="25919"/>
        <p:guide pos="29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notesMaster" Target="notesMasters/notesMaster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12/6/24</a:t>
            </a:fld>
            <a:endParaRPr lang="en-US" dirty="0"/>
          </a:p>
        </p:txBody>
      </p:sp>
      <p:sp>
        <p:nvSpPr>
          <p:cNvPr id="4" name="Slide Image Placeholder 3"/>
          <p:cNvSpPr>
            <a:spLocks noGrp="1" noRot="1" noChangeAspect="1"/>
          </p:cNvSpPr>
          <p:nvPr>
            <p:ph type="sldImg" idx="2"/>
          </p:nvPr>
        </p:nvSpPr>
        <p:spPr>
          <a:xfrm>
            <a:off x="-244475" y="685800"/>
            <a:ext cx="73469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4292406559"/>
      </p:ext>
    </p:extLst>
  </p:cSld>
  <p:clrMap bg1="lt1" tx1="dk1" bg2="lt2" tx2="dk2" accent1="accent1" accent2="accent2" accent3="accent3" accent4="accent4" accent5="accent5" accent6="accent6" hlink="hlink" folHlink="folHlink"/>
  <p:notesStyle>
    <a:lvl1pPr marL="0" algn="l" defTabSz="3448171" rtl="0" eaLnBrk="1" latinLnBrk="0" hangingPunct="1">
      <a:defRPr sz="4600" kern="1200">
        <a:solidFill>
          <a:schemeClr val="tx1"/>
        </a:solidFill>
        <a:latin typeface="+mn-lt"/>
        <a:ea typeface="+mn-ea"/>
        <a:cs typeface="+mn-cs"/>
      </a:defRPr>
    </a:lvl1pPr>
    <a:lvl2pPr marL="1724086" algn="l" defTabSz="3448171" rtl="0" eaLnBrk="1" latinLnBrk="0" hangingPunct="1">
      <a:defRPr sz="4600" kern="1200">
        <a:solidFill>
          <a:schemeClr val="tx1"/>
        </a:solidFill>
        <a:latin typeface="+mn-lt"/>
        <a:ea typeface="+mn-ea"/>
        <a:cs typeface="+mn-cs"/>
      </a:defRPr>
    </a:lvl2pPr>
    <a:lvl3pPr marL="3448171" algn="l" defTabSz="3448171" rtl="0" eaLnBrk="1" latinLnBrk="0" hangingPunct="1">
      <a:defRPr sz="4600" kern="1200">
        <a:solidFill>
          <a:schemeClr val="tx1"/>
        </a:solidFill>
        <a:latin typeface="+mn-lt"/>
        <a:ea typeface="+mn-ea"/>
        <a:cs typeface="+mn-cs"/>
      </a:defRPr>
    </a:lvl3pPr>
    <a:lvl4pPr marL="5172257" algn="l" defTabSz="3448171" rtl="0" eaLnBrk="1" latinLnBrk="0" hangingPunct="1">
      <a:defRPr sz="4600" kern="1200">
        <a:solidFill>
          <a:schemeClr val="tx1"/>
        </a:solidFill>
        <a:latin typeface="+mn-lt"/>
        <a:ea typeface="+mn-ea"/>
        <a:cs typeface="+mn-cs"/>
      </a:defRPr>
    </a:lvl4pPr>
    <a:lvl5pPr marL="6896342" algn="l" defTabSz="3448171" rtl="0" eaLnBrk="1" latinLnBrk="0" hangingPunct="1">
      <a:defRPr sz="4600" kern="1200">
        <a:solidFill>
          <a:schemeClr val="tx1"/>
        </a:solidFill>
        <a:latin typeface="+mn-lt"/>
        <a:ea typeface="+mn-ea"/>
        <a:cs typeface="+mn-cs"/>
      </a:defRPr>
    </a:lvl5pPr>
    <a:lvl6pPr marL="8620428" algn="l" defTabSz="3448171" rtl="0" eaLnBrk="1" latinLnBrk="0" hangingPunct="1">
      <a:defRPr sz="4600" kern="1200">
        <a:solidFill>
          <a:schemeClr val="tx1"/>
        </a:solidFill>
        <a:latin typeface="+mn-lt"/>
        <a:ea typeface="+mn-ea"/>
        <a:cs typeface="+mn-cs"/>
      </a:defRPr>
    </a:lvl6pPr>
    <a:lvl7pPr marL="10344514" algn="l" defTabSz="3448171" rtl="0" eaLnBrk="1" latinLnBrk="0" hangingPunct="1">
      <a:defRPr sz="4600" kern="1200">
        <a:solidFill>
          <a:schemeClr val="tx1"/>
        </a:solidFill>
        <a:latin typeface="+mn-lt"/>
        <a:ea typeface="+mn-ea"/>
        <a:cs typeface="+mn-cs"/>
      </a:defRPr>
    </a:lvl7pPr>
    <a:lvl8pPr marL="12068599" algn="l" defTabSz="3448171" rtl="0" eaLnBrk="1" latinLnBrk="0" hangingPunct="1">
      <a:defRPr sz="4600" kern="1200">
        <a:solidFill>
          <a:schemeClr val="tx1"/>
        </a:solidFill>
        <a:latin typeface="+mn-lt"/>
        <a:ea typeface="+mn-ea"/>
        <a:cs typeface="+mn-cs"/>
      </a:defRPr>
    </a:lvl8pPr>
    <a:lvl9pPr marL="13792685" algn="l" defTabSz="3448171" rtl="0" eaLnBrk="1" latinLnBrk="0" hangingPunct="1">
      <a:defRPr sz="4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2x9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4997" y="9700562"/>
            <a:ext cx="7772780"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4997" y="3050680"/>
            <a:ext cx="7772780"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8583984" y="3050680"/>
            <a:ext cx="7752457"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444997" y="3566201"/>
            <a:ext cx="7772780"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444997" y="9127892"/>
            <a:ext cx="7772780"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6703611" y="3566201"/>
            <a:ext cx="7757743"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6702648" y="3050680"/>
            <a:ext cx="7757743"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2876405" y="3050680"/>
            <a:ext cx="7755434"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2876404" y="3566201"/>
            <a:ext cx="7755434"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2876404" y="8325763"/>
            <a:ext cx="7755434"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2876405" y="8841283"/>
            <a:ext cx="7755433"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2876405" y="14533377"/>
            <a:ext cx="7755433"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2876404" y="15073612"/>
            <a:ext cx="7755434"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8583501" y="3566201"/>
            <a:ext cx="7754386"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76" name="Text Placeholder 3"/>
          <p:cNvSpPr>
            <a:spLocks noGrp="1"/>
          </p:cNvSpPr>
          <p:nvPr>
            <p:ph type="body" sz="quarter" idx="136" hasCustomPrompt="1"/>
          </p:nvPr>
        </p:nvSpPr>
        <p:spPr>
          <a:xfrm>
            <a:off x="24777650" y="3566201"/>
            <a:ext cx="7757743"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77" name="Text Placeholder 5"/>
          <p:cNvSpPr>
            <a:spLocks noGrp="1"/>
          </p:cNvSpPr>
          <p:nvPr>
            <p:ph type="body" sz="quarter" idx="137" hasCustomPrompt="1"/>
          </p:nvPr>
        </p:nvSpPr>
        <p:spPr>
          <a:xfrm>
            <a:off x="24777170" y="3050680"/>
            <a:ext cx="7757743"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RESULTS</a:t>
            </a:r>
          </a:p>
        </p:txBody>
      </p:sp>
      <p:sp>
        <p:nvSpPr>
          <p:cNvPr id="57" name="Text Placeholder 76"/>
          <p:cNvSpPr>
            <a:spLocks noGrp="1"/>
          </p:cNvSpPr>
          <p:nvPr>
            <p:ph type="body" sz="quarter" idx="161" hasCustomPrompt="1"/>
          </p:nvPr>
        </p:nvSpPr>
        <p:spPr>
          <a:xfrm>
            <a:off x="5227396" y="1183572"/>
            <a:ext cx="30688705" cy="850477"/>
          </a:xfrm>
          <a:prstGeom prst="rect">
            <a:avLst/>
          </a:prstGeom>
        </p:spPr>
        <p:txBody>
          <a:bodyPr>
            <a:normAutofit/>
          </a:bodyPr>
          <a:lstStyle>
            <a:lvl1pPr marL="0" indent="0" algn="ctr">
              <a:buFontTx/>
              <a:buNone/>
              <a:defRPr sz="44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58" name="Text Placeholder 76"/>
          <p:cNvSpPr>
            <a:spLocks noGrp="1"/>
          </p:cNvSpPr>
          <p:nvPr>
            <p:ph type="body" sz="quarter" idx="195" hasCustomPrompt="1"/>
          </p:nvPr>
        </p:nvSpPr>
        <p:spPr>
          <a:xfrm>
            <a:off x="5225143" y="2034050"/>
            <a:ext cx="30688705"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59" name="Text Placeholder 76"/>
          <p:cNvSpPr>
            <a:spLocks noGrp="1"/>
          </p:cNvSpPr>
          <p:nvPr>
            <p:ph type="body" sz="quarter" idx="196" hasCustomPrompt="1"/>
          </p:nvPr>
        </p:nvSpPr>
        <p:spPr>
          <a:xfrm>
            <a:off x="5229648" y="180134"/>
            <a:ext cx="30688705" cy="1003438"/>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4997" y="9700562"/>
            <a:ext cx="7772780"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4997" y="3050680"/>
            <a:ext cx="7772780"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8583984" y="3050680"/>
            <a:ext cx="7752457"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444997" y="3566201"/>
            <a:ext cx="7772780"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444997" y="9127892"/>
            <a:ext cx="7772780"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6703611" y="3566201"/>
            <a:ext cx="7757743"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6702648" y="3050680"/>
            <a:ext cx="7757743"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2876405" y="3050680"/>
            <a:ext cx="7755434"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2876404" y="3566201"/>
            <a:ext cx="7755434"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2876404" y="8325763"/>
            <a:ext cx="7755434"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2876405" y="8841283"/>
            <a:ext cx="7755433"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2876405" y="14533377"/>
            <a:ext cx="7755433"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2876404" y="15073612"/>
            <a:ext cx="7755434"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8583501" y="3566201"/>
            <a:ext cx="7754386"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76" name="Text Placeholder 3"/>
          <p:cNvSpPr>
            <a:spLocks noGrp="1"/>
          </p:cNvSpPr>
          <p:nvPr>
            <p:ph type="body" sz="quarter" idx="136" hasCustomPrompt="1"/>
          </p:nvPr>
        </p:nvSpPr>
        <p:spPr>
          <a:xfrm>
            <a:off x="24777650" y="3566201"/>
            <a:ext cx="7757743" cy="446264"/>
          </a:xfrm>
          <a:prstGeom prst="rect">
            <a:avLst/>
          </a:prstGeom>
        </p:spPr>
        <p:txBody>
          <a:bodyPr wrap="square" lIns="83814" tIns="83814" rIns="83814" bIns="83814">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67350" indent="-448981">
              <a:defRPr sz="1900">
                <a:latin typeface="Trebuchet MS" pitchFamily="34" charset="0"/>
              </a:defRPr>
            </a:lvl2pPr>
            <a:lvl3pPr marL="1616330" indent="-448981">
              <a:defRPr sz="1900">
                <a:latin typeface="Trebuchet MS" pitchFamily="34" charset="0"/>
              </a:defRPr>
            </a:lvl3pPr>
            <a:lvl4pPr marL="2110209" indent="-493880">
              <a:defRPr sz="1900">
                <a:latin typeface="Trebuchet MS" pitchFamily="34" charset="0"/>
              </a:defRPr>
            </a:lvl4pPr>
            <a:lvl5pPr marL="2469394" indent="-359184">
              <a:defRPr sz="1900">
                <a:latin typeface="Trebuchet MS" pitchFamily="34" charset="0"/>
              </a:defRPr>
            </a:lvl5pPr>
          </a:lstStyle>
          <a:p>
            <a:pPr lvl="0"/>
            <a:r>
              <a:rPr lang="en-US" dirty="0"/>
              <a:t>Type in or paste your text here</a:t>
            </a:r>
          </a:p>
        </p:txBody>
      </p:sp>
      <p:sp>
        <p:nvSpPr>
          <p:cNvPr id="77" name="Text Placeholder 5"/>
          <p:cNvSpPr>
            <a:spLocks noGrp="1"/>
          </p:cNvSpPr>
          <p:nvPr>
            <p:ph type="body" sz="quarter" idx="137" hasCustomPrompt="1"/>
          </p:nvPr>
        </p:nvSpPr>
        <p:spPr>
          <a:xfrm>
            <a:off x="24777170" y="3050680"/>
            <a:ext cx="7757743" cy="545189"/>
          </a:xfrm>
          <a:prstGeom prst="rect">
            <a:avLst/>
          </a:prstGeom>
          <a:noFill/>
        </p:spPr>
        <p:txBody>
          <a:bodyPr wrap="square" lIns="71838" tIns="71838" rIns="71838" bIns="71838" anchor="ctr" anchorCtr="0">
            <a:spAutoFit/>
          </a:bodyPr>
          <a:lstStyle>
            <a:lvl1pPr marL="0" indent="0" algn="ctr">
              <a:buNone/>
              <a:defRPr sz="2600" b="1" u="sng" baseline="0">
                <a:solidFill>
                  <a:schemeClr val="accent5">
                    <a:lumMod val="50000"/>
                  </a:schemeClr>
                </a:solidFill>
              </a:defRPr>
            </a:lvl1pPr>
          </a:lstStyle>
          <a:p>
            <a:pPr lvl="0"/>
            <a:r>
              <a:rPr lang="en-US" dirty="0"/>
              <a:t>(click to edit)  RESULTS</a:t>
            </a:r>
          </a:p>
        </p:txBody>
      </p:sp>
      <p:sp>
        <p:nvSpPr>
          <p:cNvPr id="57" name="Text Placeholder 76"/>
          <p:cNvSpPr>
            <a:spLocks noGrp="1"/>
          </p:cNvSpPr>
          <p:nvPr>
            <p:ph type="body" sz="quarter" idx="161" hasCustomPrompt="1"/>
          </p:nvPr>
        </p:nvSpPr>
        <p:spPr>
          <a:xfrm>
            <a:off x="5227396" y="1183572"/>
            <a:ext cx="30688705" cy="850477"/>
          </a:xfrm>
          <a:prstGeom prst="rect">
            <a:avLst/>
          </a:prstGeom>
        </p:spPr>
        <p:txBody>
          <a:bodyPr>
            <a:normAutofit/>
          </a:bodyPr>
          <a:lstStyle>
            <a:lvl1pPr marL="0" indent="0" algn="ctr">
              <a:buFontTx/>
              <a:buNone/>
              <a:defRPr sz="44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58" name="Text Placeholder 76"/>
          <p:cNvSpPr>
            <a:spLocks noGrp="1"/>
          </p:cNvSpPr>
          <p:nvPr>
            <p:ph type="body" sz="quarter" idx="195" hasCustomPrompt="1"/>
          </p:nvPr>
        </p:nvSpPr>
        <p:spPr>
          <a:xfrm>
            <a:off x="5225143" y="2034050"/>
            <a:ext cx="30688705"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59" name="Text Placeholder 76"/>
          <p:cNvSpPr>
            <a:spLocks noGrp="1"/>
          </p:cNvSpPr>
          <p:nvPr>
            <p:ph type="body" sz="quarter" idx="196" hasCustomPrompt="1"/>
          </p:nvPr>
        </p:nvSpPr>
        <p:spPr>
          <a:xfrm>
            <a:off x="5229648" y="180134"/>
            <a:ext cx="30688705" cy="1003438"/>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862914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767956" y="18802350"/>
            <a:ext cx="2357438" cy="267313"/>
          </a:xfrm>
          <a:prstGeom prst="rect">
            <a:avLst/>
          </a:prstGeom>
          <a:noFill/>
          <a:ln w="9525">
            <a:noFill/>
            <a:miter lim="800000"/>
            <a:headEnd/>
            <a:tailEnd/>
          </a:ln>
          <a:effectLst/>
        </p:spPr>
        <p:txBody>
          <a:bodyPr lIns="71701" tIns="35844" rIns="71701" bIns="35844">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00CBC8A9-9025-7447-A81C-966811532781}"/>
              </a:ext>
            </a:extLst>
          </p:cNvPr>
          <p:cNvGraphicFramePr>
            <a:graphicFrameLocks noGrp="1"/>
          </p:cNvGraphicFramePr>
          <p:nvPr userDrawn="1">
            <p:extLst>
              <p:ext uri="{D42A27DB-BD31-4B8C-83A1-F6EECF244321}">
                <p14:modId xmlns:p14="http://schemas.microsoft.com/office/powerpoint/2010/main" val="3993298467"/>
              </p:ext>
            </p:extLst>
          </p:nvPr>
        </p:nvGraphicFramePr>
        <p:xfrm>
          <a:off x="-6404644" y="0"/>
          <a:ext cx="6099844" cy="19202402"/>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31971">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000" b="0" spc="600" dirty="0">
                          <a:solidFill>
                            <a:srgbClr val="1F3A4E"/>
                          </a:solidFill>
                          <a:latin typeface="Arial Black" panose="020B0A04020102020204" pitchFamily="34" charset="0"/>
                        </a:rPr>
                        <a:t>QUICK START GUIDE</a:t>
                      </a:r>
                      <a:br>
                        <a:rPr lang="en-US" sz="2000" b="0" spc="600" dirty="0">
                          <a:solidFill>
                            <a:srgbClr val="1F3A4E"/>
                          </a:solidFill>
                          <a:latin typeface="Arial Black" panose="020B0A04020102020204" pitchFamily="34" charset="0"/>
                        </a:rPr>
                      </a:br>
                      <a:r>
                        <a:rPr lang="en-US" sz="1600" b="1" spc="0" dirty="0">
                          <a:solidFill>
                            <a:srgbClr val="FF0000"/>
                          </a:solidFill>
                          <a:latin typeface="Trebuchet MS" pitchFamily="34" charset="0"/>
                        </a:rPr>
                        <a:t>(THIS SIDEBAR WILL NOT PRINT)</a:t>
                      </a:r>
                      <a:endParaRPr lang="en-US" sz="20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409642">
                <a:tc gridSpan="2">
                  <a:txBody>
                    <a:bodyPr/>
                    <a:lstStyle/>
                    <a:p>
                      <a:pPr defTabSz="3765639"/>
                      <a:r>
                        <a:rPr lang="en-US" sz="1200" i="0" dirty="0">
                          <a:solidFill>
                            <a:srgbClr val="D9D9D9"/>
                          </a:solidFill>
                          <a:latin typeface="Arial"/>
                          <a:cs typeface="Arial"/>
                        </a:rPr>
                        <a:t>This PowerPoint template produces a </a:t>
                      </a:r>
                      <a:r>
                        <a:rPr lang="en-US" sz="1200" i="0" dirty="0">
                          <a:solidFill>
                            <a:srgbClr val="FFC000"/>
                          </a:solidFill>
                          <a:latin typeface="Arial"/>
                          <a:cs typeface="Arial"/>
                        </a:rPr>
                        <a:t>42”x90" </a:t>
                      </a:r>
                      <a:r>
                        <a:rPr lang="en-US" sz="12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200" i="0" dirty="0">
                        <a:solidFill>
                          <a:srgbClr val="D9D9D9"/>
                        </a:solidFill>
                        <a:latin typeface="Arial"/>
                        <a:cs typeface="Arial"/>
                      </a:endParaRPr>
                    </a:p>
                    <a:p>
                      <a:pPr defTabSz="3765639"/>
                      <a:r>
                        <a:rPr lang="en-US" sz="12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200" i="0" dirty="0" err="1">
                          <a:solidFill>
                            <a:srgbClr val="FFC000"/>
                          </a:solidFill>
                          <a:latin typeface="Arial"/>
                          <a:cs typeface="Arial"/>
                        </a:rPr>
                        <a:t>PosterPresentations.com</a:t>
                      </a:r>
                      <a:r>
                        <a:rPr lang="en-US" sz="1200" i="0" dirty="0">
                          <a:solidFill>
                            <a:srgbClr val="D9D9D9"/>
                          </a:solidFill>
                          <a:latin typeface="Arial"/>
                          <a:cs typeface="Arial"/>
                        </a:rPr>
                        <a:t> and click on the  </a:t>
                      </a:r>
                      <a:r>
                        <a:rPr lang="en-US" sz="1200" i="0" dirty="0">
                          <a:solidFill>
                            <a:srgbClr val="FFC000"/>
                          </a:solidFill>
                          <a:latin typeface="Arial"/>
                          <a:cs typeface="Arial"/>
                        </a:rPr>
                        <a:t>HELP DESK</a:t>
                      </a:r>
                      <a:r>
                        <a:rPr lang="en-US" sz="1200" i="0" baseline="0" dirty="0">
                          <a:solidFill>
                            <a:srgbClr val="D9D9D9"/>
                          </a:solidFill>
                          <a:latin typeface="Arial"/>
                          <a:cs typeface="Arial"/>
                        </a:rPr>
                        <a:t> </a:t>
                      </a:r>
                      <a:r>
                        <a:rPr lang="en-US" sz="1200" i="0" dirty="0">
                          <a:solidFill>
                            <a:srgbClr val="D9D9D9"/>
                          </a:solidFill>
                          <a:latin typeface="Arial"/>
                          <a:cs typeface="Arial"/>
                        </a:rPr>
                        <a:t>tab.</a:t>
                      </a:r>
                    </a:p>
                    <a:p>
                      <a:pPr defTabSz="3765639"/>
                      <a:endParaRPr lang="en-US" sz="1200" i="0" dirty="0">
                        <a:solidFill>
                          <a:srgbClr val="D9D9D9"/>
                        </a:solidFill>
                        <a:latin typeface="Arial"/>
                        <a:cs typeface="Arial"/>
                      </a:endParaRPr>
                    </a:p>
                    <a:p>
                      <a:pPr defTabSz="3765639"/>
                      <a:r>
                        <a:rPr lang="en-US" sz="1200" i="0" dirty="0">
                          <a:solidFill>
                            <a:srgbClr val="D9D9D9"/>
                          </a:solidFill>
                          <a:latin typeface="Arial"/>
                          <a:cs typeface="Arial"/>
                        </a:rPr>
                        <a:t>To print your poster using our same-day professional printing service, go online to </a:t>
                      </a:r>
                      <a:r>
                        <a:rPr lang="en-US" sz="1200" i="0" dirty="0" err="1">
                          <a:solidFill>
                            <a:srgbClr val="FFC000"/>
                          </a:solidFill>
                          <a:latin typeface="Arial"/>
                          <a:cs typeface="Arial"/>
                        </a:rPr>
                        <a:t>PosterPresentations.com</a:t>
                      </a:r>
                      <a:r>
                        <a:rPr lang="en-US" sz="1200" i="0" dirty="0">
                          <a:solidFill>
                            <a:srgbClr val="D9D9D9"/>
                          </a:solidFill>
                          <a:latin typeface="Arial"/>
                          <a:cs typeface="Arial"/>
                        </a:rPr>
                        <a:t> and click on "</a:t>
                      </a:r>
                      <a:r>
                        <a:rPr lang="en-US" sz="1200" i="0" dirty="0">
                          <a:solidFill>
                            <a:srgbClr val="FFC000"/>
                          </a:solidFill>
                          <a:latin typeface="Arial"/>
                          <a:cs typeface="Arial"/>
                        </a:rPr>
                        <a:t>Order your poster</a:t>
                      </a:r>
                      <a:r>
                        <a:rPr lang="en-US" sz="1200" i="0" dirty="0">
                          <a:solidFill>
                            <a:srgbClr val="D9D9D9"/>
                          </a:solidFill>
                          <a:latin typeface="Arial"/>
                          <a:cs typeface="Arial"/>
                        </a:rPr>
                        <a:t>".</a:t>
                      </a:r>
                      <a:endParaRPr lang="en-US" sz="12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2619176">
                <a:tc>
                  <a:txBody>
                    <a:bodyPr/>
                    <a:lstStyle/>
                    <a:p>
                      <a:pPr algn="ctr"/>
                      <a:endParaRPr lang="en-US" sz="1200" dirty="0">
                        <a:solidFill>
                          <a:srgbClr val="1F3A4E"/>
                        </a:solidFill>
                      </a:endParaRPr>
                    </a:p>
                    <a:p>
                      <a:pPr algn="ctr"/>
                      <a:endParaRPr lang="en-US" sz="1200" dirty="0">
                        <a:solidFill>
                          <a:srgbClr val="1F3A4E"/>
                        </a:solidFill>
                      </a:endParaRPr>
                    </a:p>
                    <a:p>
                      <a:pPr algn="ctr"/>
                      <a:r>
                        <a:rPr lang="en-US" sz="1200" dirty="0">
                          <a:solidFill>
                            <a:schemeClr val="bg1"/>
                          </a:solidFill>
                          <a:latin typeface="Arial" panose="020B0604020202020204" pitchFamily="34" charset="0"/>
                          <a:cs typeface="Arial" panose="020B0604020202020204" pitchFamily="34" charset="0"/>
                        </a:rPr>
                        <a:t>This is a template for a </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presentation poster</a:t>
                      </a:r>
                      <a:br>
                        <a:rPr lang="en-US" sz="1200" dirty="0">
                          <a:solidFill>
                            <a:schemeClr val="bg1"/>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42 inches tall</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by</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90 inches wide</a:t>
                      </a:r>
                      <a:br>
                        <a:rPr lang="en-US" sz="1200" dirty="0">
                          <a:solidFill>
                            <a:schemeClr val="bg1"/>
                          </a:solidFill>
                          <a:latin typeface="Arial" panose="020B0604020202020204" pitchFamily="34" charset="0"/>
                          <a:cs typeface="Arial" panose="020B0604020202020204" pitchFamily="34" charset="0"/>
                        </a:rPr>
                      </a:br>
                      <a:endParaRPr lang="en-US" sz="12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400" b="1" baseline="0" dirty="0">
                          <a:solidFill>
                            <a:srgbClr val="FFC000"/>
                          </a:solidFill>
                          <a:latin typeface="Arial" panose="020B0604020202020204" pitchFamily="34" charset="0"/>
                          <a:cs typeface="Arial" panose="020B0604020202020204" pitchFamily="34" charset="0"/>
                        </a:rPr>
                        <a:t>Important: Check the template size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36 tall x 77.14 wide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44 tall x 94.28 wide</a:t>
                      </a:r>
                      <a:br>
                        <a:rPr lang="en-US" sz="1200" b="0" baseline="0" dirty="0">
                          <a:solidFill>
                            <a:srgbClr val="FFC000"/>
                          </a:solidFill>
                          <a:latin typeface="Arial" panose="020B0604020202020204" pitchFamily="34" charset="0"/>
                          <a:cs typeface="Arial" panose="020B0604020202020204" pitchFamily="34" charset="0"/>
                        </a:rPr>
                      </a:br>
                      <a:endParaRPr lang="en-US" sz="1200" b="0" baseline="0" dirty="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8"/>
                  </a:ext>
                </a:extLst>
              </a:tr>
              <a:tr h="2456652">
                <a:tc>
                  <a:txBody>
                    <a:bodyPr/>
                    <a:lstStyle/>
                    <a:p>
                      <a:endParaRPr lang="en-US" sz="1200" dirty="0">
                        <a:solidFill>
                          <a:srgbClr val="1F3A4E"/>
                        </a:solidFill>
                      </a:endParaRPr>
                    </a:p>
                  </a:txBody>
                  <a:tcPr>
                    <a:blipFill rotWithShape="1">
                      <a:blip r:embed="rId3"/>
                      <a:stretch>
                        <a:fillRect/>
                      </a:stretch>
                    </a:blipFill>
                  </a:tcPr>
                </a:tc>
                <a:tc>
                  <a:txBody>
                    <a:bodyPr/>
                    <a:lstStyle/>
                    <a:p>
                      <a:pPr algn="l"/>
                      <a:r>
                        <a:rPr lang="en-US" sz="1400" b="1" baseline="0" dirty="0">
                          <a:solidFill>
                            <a:srgbClr val="FFC000"/>
                          </a:solidFill>
                          <a:latin typeface="Arial" panose="020B0604020202020204" pitchFamily="34" charset="0"/>
                          <a:cs typeface="Arial" panose="020B0604020202020204" pitchFamily="34" charset="0"/>
                        </a:rPr>
                        <a:t>How to </a:t>
                      </a:r>
                      <a:r>
                        <a:rPr lang="en-US" sz="2400" b="1" baseline="0" dirty="0">
                          <a:solidFill>
                            <a:srgbClr val="FFC000"/>
                          </a:solidFill>
                          <a:latin typeface="Arial" panose="020B0604020202020204" pitchFamily="34" charset="0"/>
                          <a:cs typeface="Arial" panose="020B0604020202020204" pitchFamily="34" charset="0"/>
                        </a:rPr>
                        <a:t>Zoom in </a:t>
                      </a:r>
                      <a:r>
                        <a:rPr lang="en-US" sz="1400" b="1" baseline="0" dirty="0">
                          <a:solidFill>
                            <a:srgbClr val="FFC000"/>
                          </a:solidFill>
                          <a:latin typeface="Arial" panose="020B0604020202020204" pitchFamily="34" charset="0"/>
                          <a:cs typeface="Arial" panose="020B0604020202020204" pitchFamily="34" charset="0"/>
                        </a:rPr>
                        <a:t>and </a:t>
                      </a:r>
                      <a:r>
                        <a:rPr lang="en-US" sz="1100" b="1" baseline="0" dirty="0">
                          <a:solidFill>
                            <a:srgbClr val="FFC000"/>
                          </a:solidFill>
                          <a:latin typeface="Arial" panose="020B0604020202020204" pitchFamily="34" charset="0"/>
                          <a:cs typeface="Arial" panose="020B0604020202020204" pitchFamily="34" charset="0"/>
                        </a:rPr>
                        <a:t>out</a:t>
                      </a:r>
                      <a:endParaRPr lang="en-US" sz="1400" b="1" baseline="0" dirty="0">
                        <a:solidFill>
                          <a:srgbClr val="FFC000"/>
                        </a:solidFill>
                        <a:latin typeface="Arial" panose="020B0604020202020204" pitchFamily="34" charset="0"/>
                        <a:cs typeface="Arial" panose="020B0604020202020204" pitchFamily="34" charset="0"/>
                      </a:endParaRPr>
                    </a:p>
                    <a:p>
                      <a:pPr algn="l"/>
                      <a:r>
                        <a:rPr lang="en-US" sz="12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1. </a:t>
                      </a:r>
                      <a:r>
                        <a:rPr lang="en-US" sz="12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2. </a:t>
                      </a:r>
                      <a:r>
                        <a:rPr lang="en-US" sz="12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178625">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400" b="1" baseline="0" dirty="0">
                          <a:solidFill>
                            <a:srgbClr val="FFC000"/>
                          </a:solidFill>
                          <a:latin typeface="Arial" panose="020B0604020202020204" pitchFamily="34" charset="0"/>
                          <a:cs typeface="Arial" panose="020B0604020202020204" pitchFamily="34" charset="0"/>
                        </a:rPr>
                        <a:t>Ruler and Guides</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322585">
                <a:tc>
                  <a:txBody>
                    <a:bodyPr/>
                    <a:lstStyle/>
                    <a:p>
                      <a:endParaRPr lang="en-US" sz="1200" dirty="0">
                        <a:solidFill>
                          <a:srgbClr val="1F3A4E"/>
                        </a:solidFill>
                      </a:endParaRPr>
                    </a:p>
                  </a:txBody>
                  <a:tcPr>
                    <a:blipFill rotWithShape="1">
                      <a:blip r:embed="rId4"/>
                      <a:stretch>
                        <a:fillRect/>
                      </a:stretch>
                    </a:blipFill>
                  </a:tcPr>
                </a:tc>
                <a:tc>
                  <a:txBody>
                    <a:bodyPr/>
                    <a:lstStyle/>
                    <a:p>
                      <a:pPr marL="0" lvl="1" indent="0" algn="l" defTabSz="114300"/>
                      <a:r>
                        <a:rPr lang="en-US" sz="1400" b="1" baseline="0" dirty="0">
                          <a:solidFill>
                            <a:srgbClr val="FFC000"/>
                          </a:solidFill>
                          <a:latin typeface="Arial" panose="020B0604020202020204" pitchFamily="34" charset="0"/>
                          <a:cs typeface="Arial" panose="020B0604020202020204" pitchFamily="34" charset="0"/>
                        </a:rPr>
                        <a:t>Headers and text containers</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015833">
                <a:tc gridSpan="2">
                  <a:txBody>
                    <a:bodyPr/>
                    <a:lstStyle/>
                    <a:p>
                      <a:r>
                        <a:rPr lang="en-US" sz="1400" b="1" dirty="0">
                          <a:solidFill>
                            <a:srgbClr val="FFC000"/>
                          </a:solidFill>
                          <a:latin typeface="Arial" panose="020B0604020202020204" pitchFamily="34" charset="0"/>
                          <a:cs typeface="Arial" panose="020B0604020202020204" pitchFamily="34" charset="0"/>
                        </a:rPr>
                        <a:t>Adding content to the poster</a:t>
                      </a:r>
                    </a:p>
                    <a:p>
                      <a:r>
                        <a:rPr lang="en-US" sz="12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2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2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36197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13576">
                <a:tc gridSpan="2">
                  <a:txBody>
                    <a:bodyPr/>
                    <a:lstStyle/>
                    <a:p>
                      <a:endParaRPr lang="en-US" sz="12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6663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2573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1BC84511-6489-6B42-B07C-37936F91A6B3}"/>
              </a:ext>
            </a:extLst>
          </p:cNvPr>
          <p:cNvGraphicFramePr>
            <a:graphicFrameLocks noGrp="1"/>
          </p:cNvGraphicFramePr>
          <p:nvPr userDrawn="1">
            <p:extLst>
              <p:ext uri="{D42A27DB-BD31-4B8C-83A1-F6EECF244321}">
                <p14:modId xmlns:p14="http://schemas.microsoft.com/office/powerpoint/2010/main" val="1852808723"/>
              </p:ext>
            </p:extLst>
          </p:nvPr>
        </p:nvGraphicFramePr>
        <p:xfrm>
          <a:off x="41372192" y="0"/>
          <a:ext cx="6102470" cy="19202399"/>
        </p:xfrm>
        <a:graphic>
          <a:graphicData uri="http://schemas.openxmlformats.org/drawingml/2006/table">
            <a:tbl>
              <a:tblPr firstRow="1" bandRow="1">
                <a:tableStyleId>{5C22544A-7EE6-4342-B048-85BDC9FD1C3A}</a:tableStyleId>
              </a:tblPr>
              <a:tblGrid>
                <a:gridCol w="3057900">
                  <a:extLst>
                    <a:ext uri="{9D8B030D-6E8A-4147-A177-3AD203B41FA5}">
                      <a16:colId xmlns:a16="http://schemas.microsoft.com/office/drawing/2014/main" val="20000"/>
                    </a:ext>
                  </a:extLst>
                </a:gridCol>
                <a:gridCol w="3044570">
                  <a:extLst>
                    <a:ext uri="{9D8B030D-6E8A-4147-A177-3AD203B41FA5}">
                      <a16:colId xmlns:a16="http://schemas.microsoft.com/office/drawing/2014/main" val="4164475170"/>
                    </a:ext>
                  </a:extLst>
                </a:gridCol>
              </a:tblGrid>
              <a:tr h="987838">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000" b="0" spc="600" dirty="0">
                          <a:solidFill>
                            <a:srgbClr val="1F3A4E"/>
                          </a:solidFill>
                          <a:latin typeface="Arial Black" panose="020B0A04020102020204" pitchFamily="34" charset="0"/>
                        </a:rPr>
                        <a:t>QUICK START GUIDE</a:t>
                      </a:r>
                      <a:br>
                        <a:rPr lang="en-US" sz="2000" b="0" spc="600" dirty="0">
                          <a:solidFill>
                            <a:srgbClr val="1F3A4E"/>
                          </a:solidFill>
                          <a:latin typeface="Arial Black" panose="020B0A04020102020204" pitchFamily="34" charset="0"/>
                        </a:rPr>
                      </a:br>
                      <a:r>
                        <a:rPr lang="en-US" sz="1600" b="1" spc="0" dirty="0">
                          <a:solidFill>
                            <a:srgbClr val="FF0000"/>
                          </a:solidFill>
                          <a:latin typeface="Trebuchet MS" pitchFamily="34" charset="0"/>
                        </a:rPr>
                        <a:t>(THIS SIDEBAR WILL NOT PRINT)</a:t>
                      </a:r>
                      <a:endParaRPr lang="en-US" sz="2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extLst>
                  <a:ext uri="{0D108BD9-81ED-4DB2-BD59-A6C34878D82A}">
                    <a16:rowId xmlns:a16="http://schemas.microsoft.com/office/drawing/2014/main" val="10000"/>
                  </a:ext>
                </a:extLst>
              </a:tr>
              <a:tr h="3128756">
                <a:tc gridSpan="2">
                  <a:txBody>
                    <a:bodyPr/>
                    <a:lstStyle/>
                    <a:p>
                      <a:pPr algn="l"/>
                      <a:r>
                        <a:rPr lang="en-US" sz="14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2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2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200" dirty="0">
                        <a:solidFill>
                          <a:srgbClr val="FFC000"/>
                        </a:solidFill>
                      </a:endParaRPr>
                    </a:p>
                    <a:p>
                      <a:pPr marL="0" indent="0" algn="l" defTabSz="114300"/>
                      <a:endParaRPr lang="en-US" sz="1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2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2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extLst>
                  <a:ext uri="{0D108BD9-81ED-4DB2-BD59-A6C34878D82A}">
                    <a16:rowId xmlns:a16="http://schemas.microsoft.com/office/drawing/2014/main" val="10001"/>
                  </a:ext>
                </a:extLst>
              </a:tr>
              <a:tr h="2062769">
                <a:tc gridSpan="2">
                  <a:txBody>
                    <a:bodyPr/>
                    <a:lstStyle/>
                    <a:p>
                      <a:r>
                        <a:rPr lang="en-US" sz="1400" b="1" dirty="0">
                          <a:solidFill>
                            <a:srgbClr val="FFC000"/>
                          </a:solidFill>
                          <a:latin typeface="Arial" panose="020B0604020202020204" pitchFamily="34" charset="0"/>
                          <a:cs typeface="Arial" panose="020B0604020202020204" pitchFamily="34" charset="0"/>
                        </a:rPr>
                        <a:t>How to change the column layout configuration</a:t>
                      </a:r>
                    </a:p>
                    <a:p>
                      <a:r>
                        <a:rPr lang="en-US" sz="12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200" dirty="0">
                          <a:solidFill>
                            <a:srgbClr val="D9D9D9"/>
                          </a:solidFill>
                          <a:latin typeface="Arial" panose="020B0604020202020204" pitchFamily="34" charset="0"/>
                          <a:cs typeface="Arial" panose="020B0604020202020204" pitchFamily="34" charset="0"/>
                        </a:rPr>
                        <a:t>You can see a tutorial here: </a:t>
                      </a:r>
                      <a:r>
                        <a:rPr lang="en-US" sz="1200" u="sng" dirty="0">
                          <a:solidFill>
                            <a:srgbClr val="FFC000"/>
                          </a:solidFill>
                          <a:latin typeface="Arial" panose="020B0604020202020204" pitchFamily="34" charset="0"/>
                          <a:cs typeface="Arial" panose="020B0604020202020204" pitchFamily="34" charset="0"/>
                        </a:rPr>
                        <a:t>https://</a:t>
                      </a:r>
                      <a:r>
                        <a:rPr lang="en-US" sz="1200" u="sng" dirty="0" err="1">
                          <a:solidFill>
                            <a:srgbClr val="FFC000"/>
                          </a:solidFill>
                          <a:latin typeface="Arial" panose="020B0604020202020204" pitchFamily="34" charset="0"/>
                          <a:cs typeface="Arial" panose="020B0604020202020204" pitchFamily="34" charset="0"/>
                        </a:rPr>
                        <a:t>www.posterpresentations.com</a:t>
                      </a:r>
                      <a:r>
                        <a:rPr lang="en-US" sz="1200" u="sng" dirty="0">
                          <a:solidFill>
                            <a:srgbClr val="FFC000"/>
                          </a:solidFill>
                          <a:latin typeface="Arial" panose="020B0604020202020204" pitchFamily="34" charset="0"/>
                          <a:cs typeface="Arial" panose="020B0604020202020204" pitchFamily="34" charset="0"/>
                        </a:rPr>
                        <a:t>/how-to-change-the-column-</a:t>
                      </a:r>
                      <a:r>
                        <a:rPr lang="en-US" sz="1200" u="sng" dirty="0" err="1">
                          <a:solidFill>
                            <a:srgbClr val="FFC000"/>
                          </a:solidFill>
                          <a:latin typeface="Arial" panose="020B0604020202020204" pitchFamily="34" charset="0"/>
                          <a:cs typeface="Arial" panose="020B0604020202020204" pitchFamily="34" charset="0"/>
                        </a:rPr>
                        <a:t>configuration.html</a:t>
                      </a:r>
                      <a:endParaRPr lang="en-US" sz="3200" u="sng" dirty="0">
                        <a:solidFill>
                          <a:srgbClr val="FFC000"/>
                        </a:solidFill>
                      </a:endParaRPr>
                    </a:p>
                  </a:txBody>
                  <a:tcPr marL="182880" marT="137160">
                    <a:solidFill>
                      <a:schemeClr val="tx1"/>
                    </a:solid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91165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panose="020B0604020202020204" pitchFamily="34" charset="0"/>
                          <a:cs typeface="Arial" panose="020B0604020202020204" pitchFamily="34" charset="0"/>
                        </a:rPr>
                        <a:t>The Quick Start</a:t>
                      </a:r>
                      <a:r>
                        <a:rPr lang="en-US" sz="1200" baseline="0" noProof="0" dirty="0">
                          <a:solidFill>
                            <a:srgbClr val="D9D9D9"/>
                          </a:solidFill>
                          <a:latin typeface="Arial" panose="020B0604020202020204" pitchFamily="34" charset="0"/>
                          <a:cs typeface="Arial" panose="020B0604020202020204" pitchFamily="34" charset="0"/>
                        </a:rPr>
                        <a:t> Guides</a:t>
                      </a:r>
                      <a:r>
                        <a:rPr lang="en-US" sz="1200" noProof="0" dirty="0">
                          <a:solidFill>
                            <a:srgbClr val="D9D9D9"/>
                          </a:solidFill>
                          <a:latin typeface="Arial" panose="020B0604020202020204" pitchFamily="34" charset="0"/>
                          <a:cs typeface="Arial" panose="020B0604020202020204" pitchFamily="34" charset="0"/>
                        </a:rPr>
                        <a:t> </a:t>
                      </a:r>
                      <a:r>
                        <a:rPr lang="en-US" sz="1200" u="sng" noProof="0" dirty="0">
                          <a:solidFill>
                            <a:srgbClr val="D9D9D9"/>
                          </a:solidFill>
                          <a:latin typeface="Arial" panose="020B0604020202020204" pitchFamily="34" charset="0"/>
                          <a:cs typeface="Arial" panose="020B0604020202020204" pitchFamily="34" charset="0"/>
                        </a:rPr>
                        <a:t>are outside the template’s printable area</a:t>
                      </a:r>
                      <a:r>
                        <a:rPr lang="en-US" sz="1200" noProof="0" dirty="0">
                          <a:solidFill>
                            <a:srgbClr val="D9D9D9"/>
                          </a:solidFill>
                          <a:latin typeface="Arial" panose="020B0604020202020204" pitchFamily="34" charset="0"/>
                          <a:cs typeface="Arial" panose="020B0604020202020204" pitchFamily="34" charset="0"/>
                        </a:rPr>
                        <a:t> and they will not be on the printed poster</a:t>
                      </a:r>
                      <a:r>
                        <a:rPr lang="en-US" sz="12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baseline="0" noProof="0" dirty="0">
                          <a:solidFill>
                            <a:srgbClr val="D9D9D9"/>
                          </a:solidFill>
                          <a:latin typeface="Arial" panose="020B0604020202020204" pitchFamily="34" charset="0"/>
                          <a:cs typeface="Arial" panose="020B0604020202020204" pitchFamily="34" charset="0"/>
                        </a:rPr>
                        <a:t>To hide the guides click on the </a:t>
                      </a:r>
                      <a:r>
                        <a:rPr lang="en-US" sz="1200" b="1" baseline="0" noProof="0" dirty="0">
                          <a:solidFill>
                            <a:srgbClr val="D9D9D9"/>
                          </a:solidFill>
                          <a:latin typeface="Arial" panose="020B0604020202020204" pitchFamily="34" charset="0"/>
                          <a:cs typeface="Arial" panose="020B0604020202020204" pitchFamily="34" charset="0"/>
                        </a:rPr>
                        <a:t>Home</a:t>
                      </a:r>
                      <a:r>
                        <a:rPr lang="en-US" sz="12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200" b="1" baseline="0" noProof="0" dirty="0">
                          <a:solidFill>
                            <a:srgbClr val="D9D9D9"/>
                          </a:solidFill>
                          <a:latin typeface="Arial" panose="020B0604020202020204" pitchFamily="34" charset="0"/>
                          <a:cs typeface="Arial" panose="020B0604020202020204" pitchFamily="34" charset="0"/>
                        </a:rPr>
                        <a:t>Layout</a:t>
                      </a:r>
                      <a:r>
                        <a:rPr lang="en-US" sz="12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200" b="1" baseline="0" noProof="0" dirty="0">
                          <a:solidFill>
                            <a:srgbClr val="D9D9D9"/>
                          </a:solidFill>
                          <a:latin typeface="Arial" panose="020B0604020202020204" pitchFamily="34" charset="0"/>
                          <a:cs typeface="Arial" panose="020B0604020202020204" pitchFamily="34" charset="0"/>
                        </a:rPr>
                        <a:t>Without Guides </a:t>
                      </a:r>
                      <a:r>
                        <a:rPr lang="en-US" sz="1200" b="0" baseline="0" noProof="0" dirty="0">
                          <a:solidFill>
                            <a:srgbClr val="D9D9D9"/>
                          </a:solidFill>
                          <a:latin typeface="Arial" panose="020B0604020202020204" pitchFamily="34" charset="0"/>
                          <a:cs typeface="Arial" panose="020B0604020202020204" pitchFamily="34" charset="0"/>
                        </a:rPr>
                        <a:t>layout</a:t>
                      </a:r>
                      <a:r>
                        <a:rPr lang="en-US" sz="1200" baseline="0" noProof="0" dirty="0">
                          <a:solidFill>
                            <a:srgbClr val="D9D9D9"/>
                          </a:solidFill>
                          <a:latin typeface="Arial" panose="020B0604020202020204" pitchFamily="34" charset="0"/>
                          <a:cs typeface="Arial" panose="020B0604020202020204" pitchFamily="34" charset="0"/>
                        </a:rPr>
                        <a:t>.</a:t>
                      </a:r>
                      <a:endParaRPr lang="en-US" sz="12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162443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vMerge="1">
                  <a:txBody>
                    <a:bodyPr/>
                    <a:lstStyle/>
                    <a:p>
                      <a:endParaRPr lang="en-US"/>
                    </a:p>
                  </a:txBody>
                  <a:tcPr/>
                </a:tc>
                <a:extLst>
                  <a:ext uri="{0D108BD9-81ED-4DB2-BD59-A6C34878D82A}">
                    <a16:rowId xmlns:a16="http://schemas.microsoft.com/office/drawing/2014/main" val="1766341567"/>
                  </a:ext>
                </a:extLst>
              </a:tr>
              <a:tr h="2140326">
                <a:tc>
                  <a:txBody>
                    <a:bodyPr/>
                    <a:lstStyle/>
                    <a:p>
                      <a:r>
                        <a:rPr lang="en-US" sz="1400" b="1" dirty="0">
                          <a:solidFill>
                            <a:srgbClr val="FFC000"/>
                          </a:solidFill>
                          <a:latin typeface="Arial" panose="020B0604020202020204" pitchFamily="34" charset="0"/>
                          <a:cs typeface="Arial" panose="020B0604020202020204" pitchFamily="34" charset="0"/>
                        </a:rPr>
                        <a:t>How to</a:t>
                      </a:r>
                      <a:r>
                        <a:rPr lang="en-US" sz="1400" b="1" baseline="0" dirty="0">
                          <a:solidFill>
                            <a:srgbClr val="FFC000"/>
                          </a:solidFill>
                          <a:latin typeface="Arial" panose="020B0604020202020204" pitchFamily="34" charset="0"/>
                          <a:cs typeface="Arial" panose="020B0604020202020204" pitchFamily="34" charset="0"/>
                        </a:rPr>
                        <a:t> preview your poster prior to printing</a:t>
                      </a:r>
                      <a:endParaRPr lang="en-US" sz="1400" b="1" dirty="0">
                        <a:solidFill>
                          <a:srgbClr val="FFC000"/>
                        </a:solidFill>
                        <a:latin typeface="Arial" panose="020B0604020202020204" pitchFamily="34" charset="0"/>
                        <a:cs typeface="Arial" panose="020B0604020202020204" pitchFamily="34" charset="0"/>
                      </a:endParaRPr>
                    </a:p>
                    <a:p>
                      <a:r>
                        <a:rPr lang="en-US" sz="1200" dirty="0">
                          <a:solidFill>
                            <a:srgbClr val="D9D9D9"/>
                          </a:solidFill>
                          <a:latin typeface="Arial" panose="020B0604020202020204" pitchFamily="34" charset="0"/>
                          <a:cs typeface="Arial" panose="020B0604020202020204" pitchFamily="34" charset="0"/>
                        </a:rPr>
                        <a:t>You can preview your poster at any time by pressing the </a:t>
                      </a:r>
                      <a:r>
                        <a:rPr lang="en-US" sz="1200" dirty="0">
                          <a:solidFill>
                            <a:srgbClr val="FFC000"/>
                          </a:solidFill>
                          <a:latin typeface="Arial" panose="020B0604020202020204" pitchFamily="34" charset="0"/>
                          <a:cs typeface="Arial" panose="020B0604020202020204" pitchFamily="34" charset="0"/>
                        </a:rPr>
                        <a:t>F5 key</a:t>
                      </a:r>
                      <a:r>
                        <a:rPr lang="en-US" sz="12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200" dirty="0">
                          <a:solidFill>
                            <a:srgbClr val="FFC000"/>
                          </a:solidFill>
                          <a:latin typeface="Arial" panose="020B0604020202020204" pitchFamily="34" charset="0"/>
                          <a:cs typeface="Arial" panose="020B0604020202020204" pitchFamily="34" charset="0"/>
                        </a:rPr>
                        <a:t>ESC key </a:t>
                      </a:r>
                      <a:r>
                        <a:rPr lang="en-US" sz="12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a:txBody>
                    <a:bodyPr/>
                    <a:lstStyle/>
                    <a:p>
                      <a:pPr algn="ctr"/>
                      <a:r>
                        <a:rPr lang="en-US" sz="6600" b="1" dirty="0">
                          <a:solidFill>
                            <a:srgbClr val="D9D9D9"/>
                          </a:solidFill>
                          <a:latin typeface="Arial" panose="020B0604020202020204" pitchFamily="34" charset="0"/>
                          <a:cs typeface="Arial" panose="020B0604020202020204" pitchFamily="34" charset="0"/>
                        </a:rPr>
                        <a:t>F5</a:t>
                      </a:r>
                      <a:r>
                        <a:rPr lang="en-US" sz="1200" baseline="0" dirty="0">
                          <a:solidFill>
                            <a:srgbClr val="D9D9D9"/>
                          </a:solidFill>
                          <a:latin typeface="Arial" panose="020B0604020202020204" pitchFamily="34" charset="0"/>
                          <a:cs typeface="Arial" panose="020B0604020202020204" pitchFamily="34" charset="0"/>
                        </a:rPr>
                        <a:t> </a:t>
                      </a:r>
                      <a:endParaRPr lang="en-US" sz="32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19113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When you are ready to have your poster printed go online to </a:t>
                      </a:r>
                      <a:r>
                        <a:rPr lang="en-US" sz="1200" noProof="0" dirty="0" err="1">
                          <a:solidFill>
                            <a:srgbClr val="FFC000"/>
                          </a:solidFill>
                          <a:latin typeface="Arial"/>
                          <a:cs typeface="Arial"/>
                        </a:rPr>
                        <a:t>PosterPresentations.com</a:t>
                      </a:r>
                      <a:r>
                        <a:rPr lang="en-US" sz="1200" noProof="0" dirty="0">
                          <a:solidFill>
                            <a:srgbClr val="D9D9D9"/>
                          </a:solidFill>
                          <a:latin typeface="Arial"/>
                          <a:cs typeface="Arial"/>
                        </a:rPr>
                        <a:t> and click on the "</a:t>
                      </a:r>
                      <a:r>
                        <a:rPr lang="en-US" sz="1200" noProof="0" dirty="0">
                          <a:solidFill>
                            <a:srgbClr val="FFC000"/>
                          </a:solidFill>
                          <a:latin typeface="Arial"/>
                          <a:cs typeface="Arial"/>
                        </a:rPr>
                        <a:t>Order Your Poster</a:t>
                      </a:r>
                      <a:r>
                        <a:rPr lang="en-US" sz="12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200" noProof="0" dirty="0">
                          <a:solidFill>
                            <a:srgbClr val="D9D9D9"/>
                          </a:solidFill>
                          <a:latin typeface="Arial"/>
                          <a:cs typeface="Arial"/>
                        </a:rPr>
                      </a:br>
                      <a:r>
                        <a:rPr lang="en-US" sz="1200" noProof="0" dirty="0">
                          <a:solidFill>
                            <a:srgbClr val="D9D9D9"/>
                          </a:solidFill>
                          <a:latin typeface="Arial"/>
                          <a:cs typeface="Arial"/>
                        </a:rPr>
                        <a:t>Go to </a:t>
                      </a:r>
                      <a:r>
                        <a:rPr lang="en-US" sz="1200" noProof="0" dirty="0" err="1">
                          <a:solidFill>
                            <a:srgbClr val="FFC000"/>
                          </a:solidFill>
                          <a:latin typeface="Arial"/>
                          <a:cs typeface="Arial"/>
                        </a:rPr>
                        <a:t>PosterPresentations.com</a:t>
                      </a:r>
                      <a:r>
                        <a:rPr lang="en-US" sz="12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7"/>
                  </a:ext>
                </a:extLst>
              </a:tr>
              <a:tr h="761943">
                <a:tc gridSpan="2">
                  <a:txBody>
                    <a:bodyPr/>
                    <a:lstStyle/>
                    <a:p>
                      <a:endParaRPr lang="en-US" sz="12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extLst>
                  <a:ext uri="{0D108BD9-81ED-4DB2-BD59-A6C34878D82A}">
                    <a16:rowId xmlns:a16="http://schemas.microsoft.com/office/drawing/2014/main" val="10008"/>
                  </a:ext>
                </a:extLst>
              </a:tr>
              <a:tr h="2393556">
                <a:tc>
                  <a:txBody>
                    <a:bodyPr/>
                    <a:lstStyle/>
                    <a:p>
                      <a:pPr>
                        <a:lnSpc>
                          <a:spcPts val="2600"/>
                        </a:lnSpc>
                      </a:pPr>
                      <a:r>
                        <a:rPr lang="en-US" sz="1100" dirty="0">
                          <a:solidFill>
                            <a:schemeClr val="bg1">
                              <a:lumMod val="85000"/>
                            </a:schemeClr>
                          </a:solidFill>
                          <a:latin typeface="Arial"/>
                          <a:cs typeface="Arial"/>
                        </a:rPr>
                        <a:t>© 2019</a:t>
                      </a:r>
                      <a:r>
                        <a:rPr lang="en-US" sz="1100" baseline="0" dirty="0">
                          <a:solidFill>
                            <a:schemeClr val="bg1">
                              <a:lumMod val="85000"/>
                            </a:schemeClr>
                          </a:solidFill>
                          <a:latin typeface="Arial"/>
                          <a:cs typeface="Arial"/>
                        </a:rPr>
                        <a:t> </a:t>
                      </a:r>
                      <a:r>
                        <a:rPr lang="en-US" sz="1100" dirty="0" err="1">
                          <a:solidFill>
                            <a:schemeClr val="bg1">
                              <a:lumMod val="85000"/>
                            </a:schemeClr>
                          </a:solidFill>
                          <a:latin typeface="Arial"/>
                          <a:cs typeface="Arial"/>
                        </a:rPr>
                        <a:t>PosterPresentations.com</a:t>
                      </a:r>
                      <a:br>
                        <a:rPr lang="en-US" sz="1100" dirty="0">
                          <a:solidFill>
                            <a:schemeClr val="bg1">
                              <a:lumMod val="85000"/>
                            </a:schemeClr>
                          </a:solidFill>
                          <a:latin typeface="Arial"/>
                          <a:cs typeface="Arial"/>
                        </a:rPr>
                      </a:br>
                      <a:r>
                        <a:rPr lang="en-US" sz="1100" dirty="0">
                          <a:solidFill>
                            <a:schemeClr val="bg1">
                              <a:lumMod val="85000"/>
                            </a:schemeClr>
                          </a:solidFill>
                          <a:latin typeface="Arial"/>
                          <a:cs typeface="Arial"/>
                        </a:rPr>
                        <a:t>2117 Fourth Street ,</a:t>
                      </a:r>
                      <a:r>
                        <a:rPr lang="en-US" sz="1100" baseline="0" dirty="0">
                          <a:solidFill>
                            <a:schemeClr val="bg1">
                              <a:lumMod val="85000"/>
                            </a:schemeClr>
                          </a:solidFill>
                          <a:latin typeface="Arial"/>
                          <a:cs typeface="Arial"/>
                        </a:rPr>
                        <a:t> STE C        </a:t>
                      </a:r>
                    </a:p>
                    <a:p>
                      <a:pPr>
                        <a:lnSpc>
                          <a:spcPts val="2600"/>
                        </a:lnSpc>
                      </a:pPr>
                      <a:r>
                        <a:rPr lang="en-US" sz="1100" baseline="0" dirty="0">
                          <a:solidFill>
                            <a:schemeClr val="bg1">
                              <a:lumMod val="85000"/>
                            </a:schemeClr>
                          </a:solidFill>
                          <a:latin typeface="Arial"/>
                          <a:cs typeface="Arial"/>
                        </a:rPr>
                        <a:t>Berkeley CA 94710 USA</a:t>
                      </a:r>
                      <a:endParaRPr lang="en-US" sz="11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D0D0D0"/>
                          </a:solidFill>
                          <a:latin typeface="Arial"/>
                          <a:cs typeface="Arial"/>
                        </a:rPr>
                        <a:t>For complete tutorials</a:t>
                      </a:r>
                      <a:r>
                        <a:rPr lang="en-US" sz="12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050" b="1" dirty="0">
                          <a:solidFill>
                            <a:srgbClr val="FFC000"/>
                          </a:solidFill>
                          <a:latin typeface="Arial"/>
                          <a:cs typeface="Arial"/>
                        </a:rPr>
                        <a:t>https://</a:t>
                      </a:r>
                      <a:r>
                        <a:rPr lang="en-US" sz="1050" b="1" dirty="0" err="1">
                          <a:solidFill>
                            <a:srgbClr val="FFC000"/>
                          </a:solidFill>
                          <a:latin typeface="Arial"/>
                          <a:cs typeface="Arial"/>
                        </a:rPr>
                        <a:t>www.posterpresentations.com</a:t>
                      </a:r>
                      <a:r>
                        <a:rPr lang="en-US" sz="1050" b="1" dirty="0">
                          <a:solidFill>
                            <a:srgbClr val="FFC000"/>
                          </a:solidFill>
                          <a:latin typeface="Arial"/>
                          <a:cs typeface="Arial"/>
                        </a:rPr>
                        <a:t>/</a:t>
                      </a:r>
                      <a:r>
                        <a:rPr lang="en-US" sz="1050" b="1" dirty="0" err="1">
                          <a:solidFill>
                            <a:srgbClr val="FFC000"/>
                          </a:solidFill>
                          <a:latin typeface="Arial"/>
                          <a:cs typeface="Arial"/>
                        </a:rPr>
                        <a:t>helpdesk.html</a:t>
                      </a:r>
                      <a:endParaRPr lang="en-US"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3448171" rtl="0" eaLnBrk="1" latinLnBrk="0" hangingPunct="1">
        <a:spcBef>
          <a:spcPct val="0"/>
        </a:spcBef>
        <a:buNone/>
        <a:defRPr sz="6900" kern="1200">
          <a:solidFill>
            <a:schemeClr val="bg1"/>
          </a:solidFill>
          <a:latin typeface="Trebuchet MS" pitchFamily="34" charset="0"/>
          <a:ea typeface="+mj-ea"/>
          <a:cs typeface="+mj-cs"/>
        </a:defRPr>
      </a:lvl1pPr>
    </p:titleStyle>
    <p:bodyStyle>
      <a:lvl1pPr marL="1293065" indent="-1293065" algn="l" defTabSz="3448171" rtl="0" eaLnBrk="1" latinLnBrk="0" hangingPunct="1">
        <a:spcBef>
          <a:spcPct val="20000"/>
        </a:spcBef>
        <a:buFont typeface="Arial" pitchFamily="34" charset="0"/>
        <a:buChar char="•"/>
        <a:defRPr sz="12100" kern="1200">
          <a:solidFill>
            <a:schemeClr val="tx1"/>
          </a:solidFill>
          <a:latin typeface="+mn-lt"/>
          <a:ea typeface="+mn-ea"/>
          <a:cs typeface="+mn-cs"/>
        </a:defRPr>
      </a:lvl1pPr>
      <a:lvl2pPr marL="2801639" indent="-1077553" algn="l" defTabSz="3448171" rtl="0" eaLnBrk="1" latinLnBrk="0" hangingPunct="1">
        <a:spcBef>
          <a:spcPct val="20000"/>
        </a:spcBef>
        <a:buFont typeface="Arial" pitchFamily="34" charset="0"/>
        <a:buChar char="–"/>
        <a:defRPr sz="10600" kern="1200">
          <a:solidFill>
            <a:schemeClr val="tx1"/>
          </a:solidFill>
          <a:latin typeface="+mn-lt"/>
          <a:ea typeface="+mn-ea"/>
          <a:cs typeface="+mn-cs"/>
        </a:defRPr>
      </a:lvl2pPr>
      <a:lvl3pPr marL="4310214" indent="-862043" algn="l" defTabSz="3448171" rtl="0" eaLnBrk="1" latinLnBrk="0" hangingPunct="1">
        <a:spcBef>
          <a:spcPct val="20000"/>
        </a:spcBef>
        <a:buFont typeface="Arial" pitchFamily="34" charset="0"/>
        <a:buChar char="•"/>
        <a:defRPr sz="9100" kern="1200">
          <a:solidFill>
            <a:schemeClr val="tx1"/>
          </a:solidFill>
          <a:latin typeface="+mn-lt"/>
          <a:ea typeface="+mn-ea"/>
          <a:cs typeface="+mn-cs"/>
        </a:defRPr>
      </a:lvl3pPr>
      <a:lvl4pPr marL="6034300"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4pPr>
      <a:lvl5pPr marL="7758385"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p:bodyStyle>
    <p:otherStyle>
      <a:defPPr>
        <a:defRPr lang="en-US"/>
      </a:defPPr>
      <a:lvl1pPr marL="0" algn="l" defTabSz="3448171" rtl="0" eaLnBrk="1" latinLnBrk="0" hangingPunct="1">
        <a:defRPr sz="6800" kern="1200">
          <a:solidFill>
            <a:schemeClr val="tx1"/>
          </a:solidFill>
          <a:latin typeface="+mn-lt"/>
          <a:ea typeface="+mn-ea"/>
          <a:cs typeface="+mn-cs"/>
        </a:defRPr>
      </a:lvl1pPr>
      <a:lvl2pPr marL="1724086" algn="l" defTabSz="3448171" rtl="0" eaLnBrk="1" latinLnBrk="0" hangingPunct="1">
        <a:defRPr sz="6800" kern="1200">
          <a:solidFill>
            <a:schemeClr val="tx1"/>
          </a:solidFill>
          <a:latin typeface="+mn-lt"/>
          <a:ea typeface="+mn-ea"/>
          <a:cs typeface="+mn-cs"/>
        </a:defRPr>
      </a:lvl2pPr>
      <a:lvl3pPr marL="3448171" algn="l" defTabSz="3448171" rtl="0" eaLnBrk="1" latinLnBrk="0" hangingPunct="1">
        <a:defRPr sz="6800" kern="1200">
          <a:solidFill>
            <a:schemeClr val="tx1"/>
          </a:solidFill>
          <a:latin typeface="+mn-lt"/>
          <a:ea typeface="+mn-ea"/>
          <a:cs typeface="+mn-cs"/>
        </a:defRPr>
      </a:lvl3pPr>
      <a:lvl4pPr marL="5172257" algn="l" defTabSz="3448171" rtl="0" eaLnBrk="1" latinLnBrk="0" hangingPunct="1">
        <a:defRPr sz="6800" kern="1200">
          <a:solidFill>
            <a:schemeClr val="tx1"/>
          </a:solidFill>
          <a:latin typeface="+mn-lt"/>
          <a:ea typeface="+mn-ea"/>
          <a:cs typeface="+mn-cs"/>
        </a:defRPr>
      </a:lvl4pPr>
      <a:lvl5pPr marL="6896342" algn="l" defTabSz="3448171" rtl="0" eaLnBrk="1" latinLnBrk="0" hangingPunct="1">
        <a:defRPr sz="6800" kern="1200">
          <a:solidFill>
            <a:schemeClr val="tx1"/>
          </a:solidFill>
          <a:latin typeface="+mn-lt"/>
          <a:ea typeface="+mn-ea"/>
          <a:cs typeface="+mn-cs"/>
        </a:defRPr>
      </a:lvl5pPr>
      <a:lvl6pPr marL="8620428" algn="l" defTabSz="3448171" rtl="0" eaLnBrk="1" latinLnBrk="0" hangingPunct="1">
        <a:defRPr sz="6800" kern="1200">
          <a:solidFill>
            <a:schemeClr val="tx1"/>
          </a:solidFill>
          <a:latin typeface="+mn-lt"/>
          <a:ea typeface="+mn-ea"/>
          <a:cs typeface="+mn-cs"/>
        </a:defRPr>
      </a:lvl6pPr>
      <a:lvl7pPr marL="10344514" algn="l" defTabSz="3448171" rtl="0" eaLnBrk="1" latinLnBrk="0" hangingPunct="1">
        <a:defRPr sz="6800" kern="1200">
          <a:solidFill>
            <a:schemeClr val="tx1"/>
          </a:solidFill>
          <a:latin typeface="+mn-lt"/>
          <a:ea typeface="+mn-ea"/>
          <a:cs typeface="+mn-cs"/>
        </a:defRPr>
      </a:lvl7pPr>
      <a:lvl8pPr marL="12068599" algn="l" defTabSz="3448171" rtl="0" eaLnBrk="1" latinLnBrk="0" hangingPunct="1">
        <a:defRPr sz="6800" kern="1200">
          <a:solidFill>
            <a:schemeClr val="tx1"/>
          </a:solidFill>
          <a:latin typeface="+mn-lt"/>
          <a:ea typeface="+mn-ea"/>
          <a:cs typeface="+mn-cs"/>
        </a:defRPr>
      </a:lvl8pPr>
      <a:lvl9pPr marL="13792685" algn="l" defTabSz="3448171" rtl="0" eaLnBrk="1" latinLnBrk="0" hangingPunct="1">
        <a:defRPr sz="6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767956" y="18802350"/>
            <a:ext cx="2357438" cy="267313"/>
          </a:xfrm>
          <a:prstGeom prst="rect">
            <a:avLst/>
          </a:prstGeom>
          <a:noFill/>
          <a:ln w="9525">
            <a:noFill/>
            <a:miter lim="800000"/>
            <a:headEnd/>
            <a:tailEnd/>
          </a:ln>
          <a:effectLst/>
        </p:spPr>
        <p:txBody>
          <a:bodyPr lIns="71701" tIns="35844" rIns="71701" bIns="35844">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3530178520"/>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3448171" rtl="0" eaLnBrk="1" latinLnBrk="0" hangingPunct="1">
        <a:spcBef>
          <a:spcPct val="0"/>
        </a:spcBef>
        <a:buNone/>
        <a:defRPr sz="6900" kern="1200">
          <a:solidFill>
            <a:schemeClr val="bg1"/>
          </a:solidFill>
          <a:latin typeface="Trebuchet MS" pitchFamily="34" charset="0"/>
          <a:ea typeface="+mj-ea"/>
          <a:cs typeface="+mj-cs"/>
        </a:defRPr>
      </a:lvl1pPr>
    </p:titleStyle>
    <p:bodyStyle>
      <a:lvl1pPr marL="1293065" indent="-1293065" algn="l" defTabSz="3448171" rtl="0" eaLnBrk="1" latinLnBrk="0" hangingPunct="1">
        <a:spcBef>
          <a:spcPct val="20000"/>
        </a:spcBef>
        <a:buFont typeface="Arial" pitchFamily="34" charset="0"/>
        <a:buChar char="•"/>
        <a:defRPr sz="12100" kern="1200">
          <a:solidFill>
            <a:schemeClr val="tx1"/>
          </a:solidFill>
          <a:latin typeface="+mn-lt"/>
          <a:ea typeface="+mn-ea"/>
          <a:cs typeface="+mn-cs"/>
        </a:defRPr>
      </a:lvl1pPr>
      <a:lvl2pPr marL="2801639" indent="-1077553" algn="l" defTabSz="3448171" rtl="0" eaLnBrk="1" latinLnBrk="0" hangingPunct="1">
        <a:spcBef>
          <a:spcPct val="20000"/>
        </a:spcBef>
        <a:buFont typeface="Arial" pitchFamily="34" charset="0"/>
        <a:buChar char="–"/>
        <a:defRPr sz="10600" kern="1200">
          <a:solidFill>
            <a:schemeClr val="tx1"/>
          </a:solidFill>
          <a:latin typeface="+mn-lt"/>
          <a:ea typeface="+mn-ea"/>
          <a:cs typeface="+mn-cs"/>
        </a:defRPr>
      </a:lvl2pPr>
      <a:lvl3pPr marL="4310214" indent="-862043" algn="l" defTabSz="3448171" rtl="0" eaLnBrk="1" latinLnBrk="0" hangingPunct="1">
        <a:spcBef>
          <a:spcPct val="20000"/>
        </a:spcBef>
        <a:buFont typeface="Arial" pitchFamily="34" charset="0"/>
        <a:buChar char="•"/>
        <a:defRPr sz="9100" kern="1200">
          <a:solidFill>
            <a:schemeClr val="tx1"/>
          </a:solidFill>
          <a:latin typeface="+mn-lt"/>
          <a:ea typeface="+mn-ea"/>
          <a:cs typeface="+mn-cs"/>
        </a:defRPr>
      </a:lvl3pPr>
      <a:lvl4pPr marL="6034300"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4pPr>
      <a:lvl5pPr marL="7758385"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p:bodyStyle>
    <p:otherStyle>
      <a:defPPr>
        <a:defRPr lang="en-US"/>
      </a:defPPr>
      <a:lvl1pPr marL="0" algn="l" defTabSz="3448171" rtl="0" eaLnBrk="1" latinLnBrk="0" hangingPunct="1">
        <a:defRPr sz="6800" kern="1200">
          <a:solidFill>
            <a:schemeClr val="tx1"/>
          </a:solidFill>
          <a:latin typeface="+mn-lt"/>
          <a:ea typeface="+mn-ea"/>
          <a:cs typeface="+mn-cs"/>
        </a:defRPr>
      </a:lvl1pPr>
      <a:lvl2pPr marL="1724086" algn="l" defTabSz="3448171" rtl="0" eaLnBrk="1" latinLnBrk="0" hangingPunct="1">
        <a:defRPr sz="6800" kern="1200">
          <a:solidFill>
            <a:schemeClr val="tx1"/>
          </a:solidFill>
          <a:latin typeface="+mn-lt"/>
          <a:ea typeface="+mn-ea"/>
          <a:cs typeface="+mn-cs"/>
        </a:defRPr>
      </a:lvl2pPr>
      <a:lvl3pPr marL="3448171" algn="l" defTabSz="3448171" rtl="0" eaLnBrk="1" latinLnBrk="0" hangingPunct="1">
        <a:defRPr sz="6800" kern="1200">
          <a:solidFill>
            <a:schemeClr val="tx1"/>
          </a:solidFill>
          <a:latin typeface="+mn-lt"/>
          <a:ea typeface="+mn-ea"/>
          <a:cs typeface="+mn-cs"/>
        </a:defRPr>
      </a:lvl3pPr>
      <a:lvl4pPr marL="5172257" algn="l" defTabSz="3448171" rtl="0" eaLnBrk="1" latinLnBrk="0" hangingPunct="1">
        <a:defRPr sz="6800" kern="1200">
          <a:solidFill>
            <a:schemeClr val="tx1"/>
          </a:solidFill>
          <a:latin typeface="+mn-lt"/>
          <a:ea typeface="+mn-ea"/>
          <a:cs typeface="+mn-cs"/>
        </a:defRPr>
      </a:lvl4pPr>
      <a:lvl5pPr marL="6896342" algn="l" defTabSz="3448171" rtl="0" eaLnBrk="1" latinLnBrk="0" hangingPunct="1">
        <a:defRPr sz="6800" kern="1200">
          <a:solidFill>
            <a:schemeClr val="tx1"/>
          </a:solidFill>
          <a:latin typeface="+mn-lt"/>
          <a:ea typeface="+mn-ea"/>
          <a:cs typeface="+mn-cs"/>
        </a:defRPr>
      </a:lvl5pPr>
      <a:lvl6pPr marL="8620428" algn="l" defTabSz="3448171" rtl="0" eaLnBrk="1" latinLnBrk="0" hangingPunct="1">
        <a:defRPr sz="6800" kern="1200">
          <a:solidFill>
            <a:schemeClr val="tx1"/>
          </a:solidFill>
          <a:latin typeface="+mn-lt"/>
          <a:ea typeface="+mn-ea"/>
          <a:cs typeface="+mn-cs"/>
        </a:defRPr>
      </a:lvl6pPr>
      <a:lvl7pPr marL="10344514" algn="l" defTabSz="3448171" rtl="0" eaLnBrk="1" latinLnBrk="0" hangingPunct="1">
        <a:defRPr sz="6800" kern="1200">
          <a:solidFill>
            <a:schemeClr val="tx1"/>
          </a:solidFill>
          <a:latin typeface="+mn-lt"/>
          <a:ea typeface="+mn-ea"/>
          <a:cs typeface="+mn-cs"/>
        </a:defRPr>
      </a:lvl7pPr>
      <a:lvl8pPr marL="12068599" algn="l" defTabSz="3448171" rtl="0" eaLnBrk="1" latinLnBrk="0" hangingPunct="1">
        <a:defRPr sz="6800" kern="1200">
          <a:solidFill>
            <a:schemeClr val="tx1"/>
          </a:solidFill>
          <a:latin typeface="+mn-lt"/>
          <a:ea typeface="+mn-ea"/>
          <a:cs typeface="+mn-cs"/>
        </a:defRPr>
      </a:lvl8pPr>
      <a:lvl9pPr marL="13792685" algn="l" defTabSz="3448171" rtl="0" eaLnBrk="1" latinLnBrk="0" hangingPunct="1">
        <a:defRPr sz="6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emf"/><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package" Target="../embeddings/Microsoft_Word_Document.docx"/><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jpeg"/><Relationship Id="rId10" Type="http://schemas.openxmlformats.org/officeDocument/2006/relationships/image" Target="../media/image14.png"/><Relationship Id="rId4" Type="http://schemas.openxmlformats.org/officeDocument/2006/relationships/image" Target="../media/image8.tiff"/><Relationship Id="rId9" Type="http://schemas.openxmlformats.org/officeDocument/2006/relationships/image" Target="../media/image13.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Placeholder 96">
            <a:extLst>
              <a:ext uri="{FF2B5EF4-FFF2-40B4-BE49-F238E27FC236}">
                <a16:creationId xmlns:a16="http://schemas.microsoft.com/office/drawing/2014/main" id="{BD577C54-9817-746E-66E0-1B73B80E5ABF}"/>
              </a:ext>
            </a:extLst>
          </p:cNvPr>
          <p:cNvSpPr txBox="1">
            <a:spLocks/>
          </p:cNvSpPr>
          <p:nvPr/>
        </p:nvSpPr>
        <p:spPr>
          <a:xfrm>
            <a:off x="350409" y="6927094"/>
            <a:ext cx="5925700" cy="7555902"/>
          </a:xfrm>
          <a:prstGeom prst="rect">
            <a:avLst/>
          </a:prstGeom>
          <a:solidFill>
            <a:schemeClr val="accent6">
              <a:lumMod val="20000"/>
              <a:lumOff val="80000"/>
            </a:schemeClr>
          </a:solidFill>
        </p:spPr>
        <p:txBody>
          <a:bodyPr wrap="square" lIns="83814" tIns="83814" rIns="83814" bIns="83814">
            <a:spAutoFit/>
          </a:bodyPr>
          <a:lstStyle>
            <a:lvl1pPr marL="0" indent="0" algn="l" defTabSz="3448171" rtl="0" eaLnBrk="1" latinLnBrk="0" hangingPunct="1">
              <a:spcBef>
                <a:spcPct val="20000"/>
              </a:spcBef>
              <a:buFont typeface="Arial" pitchFamily="34" charset="0"/>
              <a:buNone/>
              <a:defRPr sz="1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16735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2pPr>
            <a:lvl3pPr marL="161633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3pPr>
            <a:lvl4pPr marL="2110209" indent="-493880"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4pPr>
            <a:lvl5pPr marL="2469394" indent="-359184"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pPr marL="342900" indent="-342900" algn="just">
              <a:buFont typeface="Wingdings" pitchFamily="2" charset="2"/>
              <a:buChar char="v"/>
            </a:pPr>
            <a:r>
              <a:rPr lang="en-US" sz="2400" dirty="0"/>
              <a:t>Buprenorphine treatment episodes were identified using a 14-day gap prescription data to define a new episode.</a:t>
            </a:r>
          </a:p>
          <a:p>
            <a:pPr marL="342900" indent="-342900" algn="just">
              <a:buFont typeface="Wingdings" pitchFamily="2" charset="2"/>
              <a:buChar char="v"/>
            </a:pPr>
            <a:r>
              <a:rPr lang="en-US" sz="2400" dirty="0"/>
              <a:t>Discontinuation was defined as episodes lasting &lt;180 days with no gaps &gt;7 days.</a:t>
            </a:r>
          </a:p>
          <a:p>
            <a:pPr marL="342900" indent="-342900" algn="just">
              <a:buFont typeface="Wingdings" pitchFamily="2" charset="2"/>
              <a:buChar char="v"/>
            </a:pPr>
            <a:r>
              <a:rPr lang="en-US" sz="2400" dirty="0"/>
              <a:t>Features including procedural, diagnostic, demographic, and social determinants were engineered for each episode.</a:t>
            </a:r>
          </a:p>
          <a:p>
            <a:pPr marL="342900" indent="-342900" algn="just">
              <a:buFont typeface="Wingdings" pitchFamily="2" charset="2"/>
              <a:buChar char="v"/>
            </a:pPr>
            <a:r>
              <a:rPr lang="en-US" sz="2400" dirty="0"/>
              <a:t>A two-stage virtual-twins model identified vulnerable subgroups based on gender, SVI and insurance types. </a:t>
            </a:r>
          </a:p>
          <a:p>
            <a:pPr marL="342900" indent="-342900" algn="just">
              <a:buFont typeface="Wingdings" pitchFamily="2" charset="2"/>
              <a:buChar char="v"/>
            </a:pPr>
            <a:r>
              <a:rPr lang="en-US" sz="2400" dirty="0"/>
              <a:t>Stage 1 applied ML methods (Random forest, GBM, MLP, etc.) to classify discontinuation and selected the best-performing model for Stage 2.</a:t>
            </a:r>
          </a:p>
          <a:p>
            <a:pPr marL="342900" indent="-342900" algn="just">
              <a:buFont typeface="Wingdings" pitchFamily="2" charset="2"/>
              <a:buChar char="v"/>
            </a:pPr>
            <a:r>
              <a:rPr lang="en-US" sz="2400" dirty="0"/>
              <a:t>Stage 2 used 20% of data to estimate counterfactual treatment effects and regression trees on the remaining data to identify subgroups with differing responses.</a:t>
            </a:r>
          </a:p>
        </p:txBody>
      </p:sp>
      <p:sp>
        <p:nvSpPr>
          <p:cNvPr id="41" name="Text Placeholder 97">
            <a:extLst>
              <a:ext uri="{FF2B5EF4-FFF2-40B4-BE49-F238E27FC236}">
                <a16:creationId xmlns:a16="http://schemas.microsoft.com/office/drawing/2014/main" id="{666D605E-5D62-2C69-ABAE-675D4ED0A3AE}"/>
              </a:ext>
            </a:extLst>
          </p:cNvPr>
          <p:cNvSpPr txBox="1">
            <a:spLocks/>
          </p:cNvSpPr>
          <p:nvPr/>
        </p:nvSpPr>
        <p:spPr>
          <a:xfrm>
            <a:off x="181998" y="2840265"/>
            <a:ext cx="11260431" cy="545189"/>
          </a:xfrm>
          <a:prstGeom prst="rect">
            <a:avLst/>
          </a:prstGeom>
          <a:solidFill>
            <a:schemeClr val="accent4">
              <a:lumMod val="20000"/>
              <a:lumOff val="80000"/>
            </a:schemeClr>
          </a:solidFill>
        </p:spPr>
        <p:txBody>
          <a:bodyPr wrap="square" lIns="71838" tIns="71838" rIns="71838" bIns="71838" anchor="ctr" anchorCtr="0">
            <a:spAutoFit/>
          </a:bodyPr>
          <a:lstStyle>
            <a:lvl1pPr marL="0" indent="0" algn="ctr" defTabSz="3448171" rtl="0" eaLnBrk="1" latinLnBrk="0" hangingPunct="1">
              <a:spcBef>
                <a:spcPct val="20000"/>
              </a:spcBef>
              <a:buFont typeface="Arial" pitchFamily="34" charset="0"/>
              <a:buNone/>
              <a:defRPr sz="2600" b="1" u="sng" kern="1200" baseline="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 typeface="Arial" pitchFamily="34" charset="0"/>
              <a:buChar char="–"/>
              <a:defRPr sz="10600" kern="1200">
                <a:solidFill>
                  <a:schemeClr val="tx1"/>
                </a:solidFill>
                <a:latin typeface="+mn-lt"/>
                <a:ea typeface="+mn-ea"/>
                <a:cs typeface="+mn-cs"/>
              </a:defRPr>
            </a:lvl2pPr>
            <a:lvl3pPr marL="4310214" indent="-862043" algn="l" defTabSz="3448171" rtl="0" eaLnBrk="1" latinLnBrk="0" hangingPunct="1">
              <a:spcBef>
                <a:spcPct val="20000"/>
              </a:spcBef>
              <a:buFont typeface="Arial" pitchFamily="34" charset="0"/>
              <a:buChar char="•"/>
              <a:defRPr sz="9100" kern="1200">
                <a:solidFill>
                  <a:schemeClr val="tx1"/>
                </a:solidFill>
                <a:latin typeface="+mn-lt"/>
                <a:ea typeface="+mn-ea"/>
                <a:cs typeface="+mn-cs"/>
              </a:defRPr>
            </a:lvl3pPr>
            <a:lvl4pPr marL="6034300"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4pPr>
            <a:lvl5pPr marL="7758385"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42" name="Text Placeholder 99">
            <a:extLst>
              <a:ext uri="{FF2B5EF4-FFF2-40B4-BE49-F238E27FC236}">
                <a16:creationId xmlns:a16="http://schemas.microsoft.com/office/drawing/2014/main" id="{4540EBE9-D400-3F19-C495-4F4079746102}"/>
              </a:ext>
            </a:extLst>
          </p:cNvPr>
          <p:cNvSpPr txBox="1">
            <a:spLocks/>
          </p:cNvSpPr>
          <p:nvPr/>
        </p:nvSpPr>
        <p:spPr>
          <a:xfrm>
            <a:off x="331419" y="3505545"/>
            <a:ext cx="10930597" cy="2754588"/>
          </a:xfrm>
          <a:prstGeom prst="rect">
            <a:avLst/>
          </a:prstGeom>
          <a:solidFill>
            <a:schemeClr val="accent6">
              <a:lumMod val="20000"/>
              <a:lumOff val="80000"/>
            </a:schemeClr>
          </a:solidFill>
        </p:spPr>
        <p:txBody>
          <a:bodyPr wrap="square" lIns="83814" tIns="83814" rIns="83814" bIns="83814">
            <a:spAutoFit/>
          </a:bodyPr>
          <a:lstStyle>
            <a:lvl1pPr marL="0" indent="0" algn="l" defTabSz="3448171" rtl="0" eaLnBrk="1" latinLnBrk="0" hangingPunct="1">
              <a:spcBef>
                <a:spcPct val="20000"/>
              </a:spcBef>
              <a:buFont typeface="Arial" pitchFamily="34" charset="0"/>
              <a:buNone/>
              <a:defRPr sz="1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16735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2pPr>
            <a:lvl3pPr marL="161633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3pPr>
            <a:lvl4pPr marL="2110209" indent="-493880"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4pPr>
            <a:lvl5pPr marL="2469394" indent="-359184"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pPr algn="just"/>
            <a:r>
              <a:rPr lang="en-US" sz="2400" kern="100" dirty="0">
                <a:ea typeface="DengXian" panose="02010600030101010101" pitchFamily="2" charset="-122"/>
              </a:rPr>
              <a:t>Opioid use disorder (OUD) has been a public health crisis in the US, leading to significant mortality and morbidity. Despite the effectiveness of buprenorphine in treating OUD, treatment discontinuation remains a critical challenge, often resulting in relapse and overdose. Understanding the key factors that contribute to discontinuation is essential for improving treatment outcomes. This study leverages the large-scale IQVIA </a:t>
            </a:r>
            <a:r>
              <a:rPr lang="en-US" sz="2400" kern="100" dirty="0" err="1">
                <a:ea typeface="DengXian" panose="02010600030101010101" pitchFamily="2" charset="-122"/>
              </a:rPr>
              <a:t>PharMetrics</a:t>
            </a:r>
            <a:r>
              <a:rPr lang="en-US" sz="2400" kern="100" dirty="0">
                <a:ea typeface="DengXian" panose="02010600030101010101" pitchFamily="2" charset="-122"/>
              </a:rPr>
              <a:t> database (2006-2023) and machine learning models to identify predictors of buprenorphine treatment discontinuation. </a:t>
            </a:r>
          </a:p>
        </p:txBody>
      </p:sp>
      <p:sp>
        <p:nvSpPr>
          <p:cNvPr id="43" name="Text Placeholder 100">
            <a:extLst>
              <a:ext uri="{FF2B5EF4-FFF2-40B4-BE49-F238E27FC236}">
                <a16:creationId xmlns:a16="http://schemas.microsoft.com/office/drawing/2014/main" id="{358DC84D-A719-8DD7-6048-7CB4D92D7A6E}"/>
              </a:ext>
            </a:extLst>
          </p:cNvPr>
          <p:cNvSpPr txBox="1">
            <a:spLocks/>
          </p:cNvSpPr>
          <p:nvPr/>
        </p:nvSpPr>
        <p:spPr>
          <a:xfrm>
            <a:off x="219262" y="6341407"/>
            <a:ext cx="11005911" cy="545189"/>
          </a:xfrm>
          <a:prstGeom prst="rect">
            <a:avLst/>
          </a:prstGeom>
          <a:solidFill>
            <a:schemeClr val="accent4">
              <a:lumMod val="20000"/>
              <a:lumOff val="80000"/>
            </a:schemeClr>
          </a:solidFill>
        </p:spPr>
        <p:txBody>
          <a:bodyPr wrap="square" lIns="71838" tIns="71838" rIns="71838" bIns="71838" anchor="ctr" anchorCtr="0">
            <a:spAutoFit/>
          </a:bodyPr>
          <a:lstStyle>
            <a:lvl1pPr marL="0" indent="0" algn="ctr" defTabSz="3448171" rtl="0" eaLnBrk="1" latinLnBrk="0" hangingPunct="1">
              <a:spcBef>
                <a:spcPct val="20000"/>
              </a:spcBef>
              <a:buFont typeface="Arial" pitchFamily="34" charset="0"/>
              <a:buNone/>
              <a:defRPr sz="2600" b="1" u="sng" kern="1200" baseline="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 typeface="Arial" pitchFamily="34" charset="0"/>
              <a:buChar char="–"/>
              <a:defRPr sz="10600" kern="1200">
                <a:solidFill>
                  <a:schemeClr val="tx1"/>
                </a:solidFill>
                <a:latin typeface="+mn-lt"/>
                <a:ea typeface="+mn-ea"/>
                <a:cs typeface="+mn-cs"/>
              </a:defRPr>
            </a:lvl2pPr>
            <a:lvl3pPr marL="4310214" indent="-862043" algn="l" defTabSz="3448171" rtl="0" eaLnBrk="1" latinLnBrk="0" hangingPunct="1">
              <a:spcBef>
                <a:spcPct val="20000"/>
              </a:spcBef>
              <a:buFont typeface="Arial" pitchFamily="34" charset="0"/>
              <a:buChar char="•"/>
              <a:defRPr sz="9100" kern="1200">
                <a:solidFill>
                  <a:schemeClr val="tx1"/>
                </a:solidFill>
                <a:latin typeface="+mn-lt"/>
                <a:ea typeface="+mn-ea"/>
                <a:cs typeface="+mn-cs"/>
              </a:defRPr>
            </a:lvl3pPr>
            <a:lvl4pPr marL="6034300"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4pPr>
            <a:lvl5pPr marL="7758385"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dirty="0">
                <a:solidFill>
                  <a:schemeClr val="tx1"/>
                </a:solidFill>
                <a:latin typeface="Times New Roman" panose="02020603050405020304" pitchFamily="18" charset="0"/>
                <a:cs typeface="Times New Roman" panose="02020603050405020304" pitchFamily="18" charset="0"/>
              </a:rPr>
              <a:t>METHODS </a:t>
            </a:r>
          </a:p>
        </p:txBody>
      </p:sp>
      <p:sp>
        <p:nvSpPr>
          <p:cNvPr id="44" name="Text Placeholder 101">
            <a:extLst>
              <a:ext uri="{FF2B5EF4-FFF2-40B4-BE49-F238E27FC236}">
                <a16:creationId xmlns:a16="http://schemas.microsoft.com/office/drawing/2014/main" id="{7B61C9C6-AFE2-2992-E46B-5961D5C6E27A}"/>
              </a:ext>
            </a:extLst>
          </p:cNvPr>
          <p:cNvSpPr txBox="1">
            <a:spLocks/>
          </p:cNvSpPr>
          <p:nvPr/>
        </p:nvSpPr>
        <p:spPr>
          <a:xfrm>
            <a:off x="11545476" y="15945192"/>
            <a:ext cx="11068574" cy="2976187"/>
          </a:xfrm>
          <a:prstGeom prst="rect">
            <a:avLst/>
          </a:prstGeom>
          <a:solidFill>
            <a:schemeClr val="accent6">
              <a:lumMod val="20000"/>
              <a:lumOff val="80000"/>
            </a:schemeClr>
          </a:solidFill>
        </p:spPr>
        <p:txBody>
          <a:bodyPr wrap="square" lIns="83814" tIns="83814" rIns="83814" bIns="83814">
            <a:spAutoFit/>
          </a:bodyPr>
          <a:lstStyle>
            <a:lvl1pPr marL="0" indent="0" algn="l" defTabSz="3448171" rtl="0" eaLnBrk="1" latinLnBrk="0" hangingPunct="1">
              <a:spcBef>
                <a:spcPct val="20000"/>
              </a:spcBef>
              <a:buFont typeface="Arial" pitchFamily="34" charset="0"/>
              <a:buNone/>
              <a:defRPr sz="1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16735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2pPr>
            <a:lvl3pPr marL="161633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3pPr>
            <a:lvl4pPr marL="2110209" indent="-493880"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4pPr>
            <a:lvl5pPr marL="2469394" indent="-359184"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pPr marL="342900" indent="-342900">
              <a:buFont typeface="Wingdings" pitchFamily="2" charset="2"/>
              <a:buChar char="v"/>
            </a:pPr>
            <a:r>
              <a:rPr lang="en-US" sz="2400" dirty="0"/>
              <a:t>C-Statistic ranged from 0.591 to 0.760 and AUCPR from 0.833 to 0.918 for models with demographic, diagnostic, and procedural predictors.</a:t>
            </a:r>
          </a:p>
          <a:p>
            <a:pPr marL="342900" indent="-342900">
              <a:buFont typeface="Wingdings" pitchFamily="2" charset="2"/>
              <a:buChar char="v"/>
            </a:pPr>
            <a:r>
              <a:rPr lang="en-US" sz="2400" dirty="0"/>
              <a:t>Adding SVI improved performance (C-Statistic: 0.595–0.798; AUCPR: 0.835–0.933). </a:t>
            </a:r>
          </a:p>
          <a:p>
            <a:pPr marL="342900" indent="-342900">
              <a:buFont typeface="Wingdings" pitchFamily="2" charset="2"/>
              <a:buChar char="v"/>
            </a:pPr>
            <a:r>
              <a:rPr lang="en-US" sz="2400" dirty="0"/>
              <a:t>Including PDC (90 days) further enhanced performance (C-Statistic: 0.760–0.868; AUCPR: 0.910–0.959). </a:t>
            </a:r>
          </a:p>
          <a:p>
            <a:pPr marL="342900" indent="-342900">
              <a:buFont typeface="Wingdings" pitchFamily="2" charset="2"/>
              <a:buChar char="v"/>
            </a:pPr>
            <a:r>
              <a:rPr lang="en-US" sz="2400" dirty="0"/>
              <a:t>Random forest performed best (C-Statistic: 0.760 in the first model; 0.798 with SVI) and was used for disparity analysis in Stage 2.</a:t>
            </a:r>
            <a:endParaRPr lang="en-US" sz="2400" dirty="0">
              <a:solidFill>
                <a:srgbClr val="1F1F1F"/>
              </a:solidFill>
              <a:ea typeface="DengXian" panose="02010600030101010101" pitchFamily="2" charset="-122"/>
            </a:endParaRPr>
          </a:p>
        </p:txBody>
      </p:sp>
      <p:sp>
        <p:nvSpPr>
          <p:cNvPr id="45" name="Text Placeholder 102">
            <a:extLst>
              <a:ext uri="{FF2B5EF4-FFF2-40B4-BE49-F238E27FC236}">
                <a16:creationId xmlns:a16="http://schemas.microsoft.com/office/drawing/2014/main" id="{065D51C5-3B50-46EC-6D3B-9336B9FE5392}"/>
              </a:ext>
            </a:extLst>
          </p:cNvPr>
          <p:cNvSpPr txBox="1">
            <a:spLocks/>
          </p:cNvSpPr>
          <p:nvPr/>
        </p:nvSpPr>
        <p:spPr>
          <a:xfrm>
            <a:off x="11332405" y="2846673"/>
            <a:ext cx="29693433" cy="545189"/>
          </a:xfrm>
          <a:prstGeom prst="rect">
            <a:avLst/>
          </a:prstGeom>
          <a:solidFill>
            <a:schemeClr val="accent4">
              <a:lumMod val="20000"/>
              <a:lumOff val="80000"/>
            </a:schemeClr>
          </a:solidFill>
        </p:spPr>
        <p:txBody>
          <a:bodyPr wrap="square" lIns="71838" tIns="71838" rIns="71838" bIns="71838" anchor="ctr" anchorCtr="0">
            <a:spAutoFit/>
          </a:bodyPr>
          <a:lstStyle>
            <a:lvl1pPr marL="0" indent="0" algn="ctr" defTabSz="3448171" rtl="0" eaLnBrk="1" latinLnBrk="0" hangingPunct="1">
              <a:spcBef>
                <a:spcPct val="20000"/>
              </a:spcBef>
              <a:buFont typeface="Arial" pitchFamily="34" charset="0"/>
              <a:buNone/>
              <a:defRPr sz="2600" b="1" u="sng" kern="1200" baseline="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 typeface="Arial" pitchFamily="34" charset="0"/>
              <a:buChar char="–"/>
              <a:defRPr sz="10600" kern="1200">
                <a:solidFill>
                  <a:schemeClr val="tx1"/>
                </a:solidFill>
                <a:latin typeface="+mn-lt"/>
                <a:ea typeface="+mn-ea"/>
                <a:cs typeface="+mn-cs"/>
              </a:defRPr>
            </a:lvl2pPr>
            <a:lvl3pPr marL="4310214" indent="-862043" algn="l" defTabSz="3448171" rtl="0" eaLnBrk="1" latinLnBrk="0" hangingPunct="1">
              <a:spcBef>
                <a:spcPct val="20000"/>
              </a:spcBef>
              <a:buFont typeface="Arial" pitchFamily="34" charset="0"/>
              <a:buChar char="•"/>
              <a:defRPr sz="9100" kern="1200">
                <a:solidFill>
                  <a:schemeClr val="tx1"/>
                </a:solidFill>
                <a:latin typeface="+mn-lt"/>
                <a:ea typeface="+mn-ea"/>
                <a:cs typeface="+mn-cs"/>
              </a:defRPr>
            </a:lvl3pPr>
            <a:lvl4pPr marL="6034300"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4pPr>
            <a:lvl5pPr marL="7758385"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dirty="0">
                <a:solidFill>
                  <a:schemeClr val="tx1"/>
                </a:solidFill>
                <a:latin typeface="Times New Roman" panose="02020603050405020304" pitchFamily="18" charset="0"/>
                <a:cs typeface="Times New Roman" panose="02020603050405020304" pitchFamily="18" charset="0"/>
              </a:rPr>
              <a:t>RESULTS</a:t>
            </a:r>
          </a:p>
        </p:txBody>
      </p:sp>
      <p:sp>
        <p:nvSpPr>
          <p:cNvPr id="46" name="Text Placeholder 103">
            <a:extLst>
              <a:ext uri="{FF2B5EF4-FFF2-40B4-BE49-F238E27FC236}">
                <a16:creationId xmlns:a16="http://schemas.microsoft.com/office/drawing/2014/main" id="{B9F3295E-CBEE-777E-FB36-2947A433AB8F}"/>
              </a:ext>
            </a:extLst>
          </p:cNvPr>
          <p:cNvSpPr txBox="1">
            <a:spLocks/>
          </p:cNvSpPr>
          <p:nvPr/>
        </p:nvSpPr>
        <p:spPr>
          <a:xfrm>
            <a:off x="31774048" y="9529638"/>
            <a:ext cx="9210125" cy="545189"/>
          </a:xfrm>
          <a:prstGeom prst="rect">
            <a:avLst/>
          </a:prstGeom>
          <a:solidFill>
            <a:schemeClr val="accent4">
              <a:lumMod val="20000"/>
              <a:lumOff val="80000"/>
            </a:schemeClr>
          </a:solidFill>
        </p:spPr>
        <p:txBody>
          <a:bodyPr wrap="square" lIns="71838" tIns="71838" rIns="71838" bIns="71838" anchor="ctr" anchorCtr="0">
            <a:spAutoFit/>
          </a:bodyPr>
          <a:lstStyle>
            <a:lvl1pPr marL="0" indent="0" algn="ctr" defTabSz="3448171" rtl="0" eaLnBrk="1" latinLnBrk="0" hangingPunct="1">
              <a:spcBef>
                <a:spcPct val="20000"/>
              </a:spcBef>
              <a:buFont typeface="Arial" pitchFamily="34" charset="0"/>
              <a:buNone/>
              <a:defRPr sz="2600" b="1" u="sng" kern="1200" baseline="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 typeface="Arial" pitchFamily="34" charset="0"/>
              <a:buChar char="–"/>
              <a:defRPr sz="10600" kern="1200">
                <a:solidFill>
                  <a:schemeClr val="tx1"/>
                </a:solidFill>
                <a:latin typeface="+mn-lt"/>
                <a:ea typeface="+mn-ea"/>
                <a:cs typeface="+mn-cs"/>
              </a:defRPr>
            </a:lvl2pPr>
            <a:lvl3pPr marL="4310214" indent="-862043" algn="l" defTabSz="3448171" rtl="0" eaLnBrk="1" latinLnBrk="0" hangingPunct="1">
              <a:spcBef>
                <a:spcPct val="20000"/>
              </a:spcBef>
              <a:buFont typeface="Arial" pitchFamily="34" charset="0"/>
              <a:buChar char="•"/>
              <a:defRPr sz="9100" kern="1200">
                <a:solidFill>
                  <a:schemeClr val="tx1"/>
                </a:solidFill>
                <a:latin typeface="+mn-lt"/>
                <a:ea typeface="+mn-ea"/>
                <a:cs typeface="+mn-cs"/>
              </a:defRPr>
            </a:lvl3pPr>
            <a:lvl4pPr marL="6034300"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4pPr>
            <a:lvl5pPr marL="7758385"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dirty="0">
                <a:solidFill>
                  <a:schemeClr val="tx1"/>
                </a:solidFill>
                <a:latin typeface="Times New Roman" panose="02020603050405020304" pitchFamily="18" charset="0"/>
                <a:cs typeface="Times New Roman" panose="02020603050405020304" pitchFamily="18" charset="0"/>
              </a:rPr>
              <a:t>CONCLUSIONS</a:t>
            </a:r>
          </a:p>
        </p:txBody>
      </p:sp>
      <p:sp>
        <p:nvSpPr>
          <p:cNvPr id="47" name="Text Placeholder 107">
            <a:extLst>
              <a:ext uri="{FF2B5EF4-FFF2-40B4-BE49-F238E27FC236}">
                <a16:creationId xmlns:a16="http://schemas.microsoft.com/office/drawing/2014/main" id="{3B1F2DA1-2E4A-9ABF-82E0-D0E2E51FEC75}"/>
              </a:ext>
            </a:extLst>
          </p:cNvPr>
          <p:cNvSpPr txBox="1">
            <a:spLocks/>
          </p:cNvSpPr>
          <p:nvPr/>
        </p:nvSpPr>
        <p:spPr>
          <a:xfrm>
            <a:off x="31759147" y="14768878"/>
            <a:ext cx="9266691" cy="545189"/>
          </a:xfrm>
          <a:prstGeom prst="rect">
            <a:avLst/>
          </a:prstGeom>
          <a:solidFill>
            <a:schemeClr val="accent4">
              <a:lumMod val="20000"/>
              <a:lumOff val="80000"/>
            </a:schemeClr>
          </a:solidFill>
        </p:spPr>
        <p:txBody>
          <a:bodyPr wrap="square" lIns="71838" tIns="71838" rIns="71838" bIns="71838" anchor="ctr" anchorCtr="0">
            <a:spAutoFit/>
          </a:bodyPr>
          <a:lstStyle>
            <a:lvl1pPr marL="0" indent="0" algn="ctr" defTabSz="3448171" rtl="0" eaLnBrk="1" latinLnBrk="0" hangingPunct="1">
              <a:spcBef>
                <a:spcPct val="20000"/>
              </a:spcBef>
              <a:buFont typeface="Arial" pitchFamily="34" charset="0"/>
              <a:buNone/>
              <a:defRPr sz="2600" b="1" u="sng" kern="1200" baseline="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 typeface="Arial" pitchFamily="34" charset="0"/>
              <a:buChar char="–"/>
              <a:defRPr sz="10600" kern="1200">
                <a:solidFill>
                  <a:schemeClr val="tx1"/>
                </a:solidFill>
                <a:latin typeface="+mn-lt"/>
                <a:ea typeface="+mn-ea"/>
                <a:cs typeface="+mn-cs"/>
              </a:defRPr>
            </a:lvl2pPr>
            <a:lvl3pPr marL="4310214" indent="-862043" algn="l" defTabSz="3448171" rtl="0" eaLnBrk="1" latinLnBrk="0" hangingPunct="1">
              <a:spcBef>
                <a:spcPct val="20000"/>
              </a:spcBef>
              <a:buFont typeface="Arial" pitchFamily="34" charset="0"/>
              <a:buChar char="•"/>
              <a:defRPr sz="9100" kern="1200">
                <a:solidFill>
                  <a:schemeClr val="tx1"/>
                </a:solidFill>
                <a:latin typeface="+mn-lt"/>
                <a:ea typeface="+mn-ea"/>
                <a:cs typeface="+mn-cs"/>
              </a:defRPr>
            </a:lvl3pPr>
            <a:lvl4pPr marL="6034300"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4pPr>
            <a:lvl5pPr marL="7758385"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dirty="0">
                <a:solidFill>
                  <a:schemeClr val="tx1"/>
                </a:solidFill>
                <a:latin typeface="Times New Roman" panose="02020603050405020304" pitchFamily="18" charset="0"/>
                <a:cs typeface="Times New Roman" panose="02020603050405020304" pitchFamily="18" charset="0"/>
              </a:rPr>
              <a:t>ACKNOWLEDGEMENTS</a:t>
            </a:r>
          </a:p>
        </p:txBody>
      </p:sp>
      <p:sp>
        <p:nvSpPr>
          <p:cNvPr id="48" name="Text Placeholder 108">
            <a:extLst>
              <a:ext uri="{FF2B5EF4-FFF2-40B4-BE49-F238E27FC236}">
                <a16:creationId xmlns:a16="http://schemas.microsoft.com/office/drawing/2014/main" id="{B17B7981-27BE-351B-107B-874A4FB45FDD}"/>
              </a:ext>
            </a:extLst>
          </p:cNvPr>
          <p:cNvSpPr txBox="1">
            <a:spLocks/>
          </p:cNvSpPr>
          <p:nvPr/>
        </p:nvSpPr>
        <p:spPr>
          <a:xfrm>
            <a:off x="32639810" y="15472826"/>
            <a:ext cx="8485552" cy="1277261"/>
          </a:xfrm>
          <a:prstGeom prst="rect">
            <a:avLst/>
          </a:prstGeom>
          <a:solidFill>
            <a:schemeClr val="accent6">
              <a:lumMod val="20000"/>
              <a:lumOff val="80000"/>
            </a:schemeClr>
          </a:solidFill>
        </p:spPr>
        <p:txBody>
          <a:bodyPr wrap="square" lIns="83814" tIns="83814" rIns="83814" bIns="83814">
            <a:spAutoFit/>
          </a:bodyPr>
          <a:lstStyle>
            <a:lvl1pPr marL="0" indent="0" algn="l" defTabSz="3448171" rtl="0" eaLnBrk="1" latinLnBrk="0" hangingPunct="1">
              <a:spcBef>
                <a:spcPct val="20000"/>
              </a:spcBef>
              <a:buFont typeface="Arial" pitchFamily="34" charset="0"/>
              <a:buNone/>
              <a:defRPr sz="1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16735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2pPr>
            <a:lvl3pPr marL="1616330" indent="-448981"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3pPr>
            <a:lvl4pPr marL="2110209" indent="-493880"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4pPr>
            <a:lvl5pPr marL="2469394" indent="-359184" algn="l" defTabSz="3448171" rtl="0" eaLnBrk="1" latinLnBrk="0" hangingPunct="1">
              <a:spcBef>
                <a:spcPct val="20000"/>
              </a:spcBef>
              <a:buFont typeface="Arial" pitchFamily="34" charset="0"/>
              <a:buChar char="»"/>
              <a:defRPr sz="1900" kern="1200">
                <a:solidFill>
                  <a:schemeClr val="tx1"/>
                </a:solidFill>
                <a:latin typeface="Trebuchet MS" pitchFamily="34" charset="0"/>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sz="2400" dirty="0"/>
              <a:t>This research was, in part, funded by the National Institutes of Health (NIH) Agreement No. 1OT2OD032581 and the AIM-AHEAD Consortium. </a:t>
            </a:r>
            <a:endParaRPr lang="en-US" sz="2400" kern="100" dirty="0">
              <a:latin typeface="Aptos" panose="020B0004020202020204" pitchFamily="34" charset="0"/>
              <a:ea typeface="DengXian" panose="02010600030101010101" pitchFamily="2" charset="-122"/>
            </a:endParaRPr>
          </a:p>
        </p:txBody>
      </p:sp>
      <p:sp>
        <p:nvSpPr>
          <p:cNvPr id="49" name="Text Placeholder 112">
            <a:extLst>
              <a:ext uri="{FF2B5EF4-FFF2-40B4-BE49-F238E27FC236}">
                <a16:creationId xmlns:a16="http://schemas.microsoft.com/office/drawing/2014/main" id="{9C422837-2084-AC05-95B4-8C07D585FADA}"/>
              </a:ext>
            </a:extLst>
          </p:cNvPr>
          <p:cNvSpPr txBox="1">
            <a:spLocks/>
          </p:cNvSpPr>
          <p:nvPr/>
        </p:nvSpPr>
        <p:spPr>
          <a:xfrm>
            <a:off x="6127589" y="1216800"/>
            <a:ext cx="33704456" cy="421832"/>
          </a:xfrm>
          <a:prstGeom prst="rect">
            <a:avLst/>
          </a:prstGeom>
          <a:noFill/>
        </p:spPr>
        <p:txBody>
          <a:bodyPr>
            <a:normAutofit fontScale="25000" lnSpcReduction="20000"/>
          </a:bodyPr>
          <a:lstStyle>
            <a:lvl1pPr marL="0" indent="0" algn="ctr" defTabSz="3448171" rtl="0" eaLnBrk="1" latinLnBrk="0" hangingPunct="1">
              <a:spcBef>
                <a:spcPct val="20000"/>
              </a:spcBef>
              <a:buFontTx/>
              <a:buNone/>
              <a:defRPr sz="4400" kern="120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Tx/>
              <a:buNone/>
              <a:defRPr sz="7200" kern="1200">
                <a:solidFill>
                  <a:schemeClr val="tx1"/>
                </a:solidFill>
                <a:latin typeface="+mn-lt"/>
                <a:ea typeface="+mn-ea"/>
                <a:cs typeface="+mn-cs"/>
              </a:defRPr>
            </a:lvl2pPr>
            <a:lvl3pPr marL="4310214" indent="-862043" algn="l" defTabSz="3448171" rtl="0" eaLnBrk="1" latinLnBrk="0" hangingPunct="1">
              <a:spcBef>
                <a:spcPct val="20000"/>
              </a:spcBef>
              <a:buFontTx/>
              <a:buNone/>
              <a:defRPr sz="7200" kern="1200">
                <a:solidFill>
                  <a:schemeClr val="tx1"/>
                </a:solidFill>
                <a:latin typeface="+mn-lt"/>
                <a:ea typeface="+mn-ea"/>
                <a:cs typeface="+mn-cs"/>
              </a:defRPr>
            </a:lvl3pPr>
            <a:lvl4pPr marL="6034300" indent="-862043" algn="l" defTabSz="3448171" rtl="0" eaLnBrk="1" latinLnBrk="0" hangingPunct="1">
              <a:spcBef>
                <a:spcPct val="20000"/>
              </a:spcBef>
              <a:buFontTx/>
              <a:buNone/>
              <a:defRPr sz="7200" kern="1200">
                <a:solidFill>
                  <a:schemeClr val="tx1"/>
                </a:solidFill>
                <a:latin typeface="+mn-lt"/>
                <a:ea typeface="+mn-ea"/>
                <a:cs typeface="+mn-cs"/>
              </a:defRPr>
            </a:lvl4pPr>
            <a:lvl5pPr marL="7758385" indent="-862043" algn="l" defTabSz="3448171" rtl="0" eaLnBrk="1" latinLnBrk="0" hangingPunct="1">
              <a:spcBef>
                <a:spcPct val="20000"/>
              </a:spcBef>
              <a:buFontTx/>
              <a:buNone/>
              <a:defRPr sz="72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Wanru Guo</a:t>
            </a:r>
            <a:r>
              <a:rPr lang="en-US" sz="14400" b="1" kern="100" baseline="30000" dirty="0">
                <a:latin typeface="Times New Roman" panose="02020603050405020304" pitchFamily="18" charset="0"/>
                <a:ea typeface="DengXian" panose="02010600030101010101" pitchFamily="2" charset="-122"/>
                <a:cs typeface="Times New Roman" panose="02020603050405020304" pitchFamily="18" charset="0"/>
              </a:rPr>
              <a:t>1</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Paula </a:t>
            </a:r>
            <a:r>
              <a:rPr lang="en-US" sz="14400" b="1" kern="100" dirty="0" err="1">
                <a:latin typeface="Times New Roman" panose="02020603050405020304" pitchFamily="18" charset="0"/>
                <a:ea typeface="DengXian" panose="02010600030101010101" pitchFamily="2" charset="-122"/>
                <a:cs typeface="Times New Roman" panose="02020603050405020304" pitchFamily="18" charset="0"/>
              </a:rPr>
              <a:t>Jaimes</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Buitron</a:t>
            </a:r>
            <a:r>
              <a:rPr lang="en-US" sz="14400" b="1" kern="100" baseline="30000" dirty="0">
                <a:latin typeface="Times New Roman" panose="02020603050405020304" pitchFamily="18" charset="0"/>
                <a:ea typeface="DengXian" panose="02010600030101010101" pitchFamily="2" charset="-122"/>
                <a:cs typeface="Times New Roman" panose="02020603050405020304" pitchFamily="18" charset="0"/>
              </a:rPr>
              <a:t>2</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a:t>
            </a:r>
            <a:r>
              <a:rPr lang="en-US" sz="14400" b="1" kern="100" dirty="0" err="1">
                <a:latin typeface="Times New Roman" panose="02020603050405020304" pitchFamily="18" charset="0"/>
                <a:ea typeface="DengXian" panose="02010600030101010101" pitchFamily="2" charset="-122"/>
                <a:cs typeface="Times New Roman" panose="02020603050405020304" pitchFamily="18" charset="0"/>
              </a:rPr>
              <a:t>Yanmin</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Gong</a:t>
            </a:r>
            <a:r>
              <a:rPr lang="en-US" sz="14400" b="1" kern="100" baseline="30000" dirty="0">
                <a:latin typeface="Times New Roman" panose="02020603050405020304" pitchFamily="18" charset="0"/>
                <a:ea typeface="DengXian" panose="02010600030101010101" pitchFamily="2" charset="-122"/>
                <a:cs typeface="Times New Roman" panose="02020603050405020304" pitchFamily="18" charset="0"/>
              </a:rPr>
              <a:t>3</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a:t>
            </a:r>
            <a:r>
              <a:rPr lang="en-US" sz="14400" b="1" kern="100" dirty="0" err="1">
                <a:latin typeface="Times New Roman" panose="02020603050405020304" pitchFamily="18" charset="0"/>
                <a:ea typeface="DengXian" panose="02010600030101010101" pitchFamily="2" charset="-122"/>
                <a:cs typeface="Times New Roman" panose="02020603050405020304" pitchFamily="18" charset="0"/>
              </a:rPr>
              <a:t>Yuanxiong</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Guo</a:t>
            </a:r>
            <a:r>
              <a:rPr lang="en-US" sz="14400" b="1" kern="100" baseline="30000" dirty="0">
                <a:latin typeface="Times New Roman" panose="02020603050405020304" pitchFamily="18" charset="0"/>
                <a:ea typeface="DengXian" panose="02010600030101010101" pitchFamily="2" charset="-122"/>
                <a:cs typeface="Times New Roman" panose="02020603050405020304" pitchFamily="18" charset="0"/>
              </a:rPr>
              <a:t>4</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Carolina Vivas Valencia</a:t>
            </a:r>
            <a:r>
              <a:rPr lang="en-US" sz="14400" b="1" kern="100" baseline="30000" dirty="0">
                <a:latin typeface="Times New Roman" panose="02020603050405020304" pitchFamily="18" charset="0"/>
                <a:ea typeface="DengXian" panose="02010600030101010101" pitchFamily="2" charset="-122"/>
                <a:cs typeface="Times New Roman" panose="02020603050405020304" pitchFamily="18" charset="0"/>
              </a:rPr>
              <a:t>2</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a:t>
            </a:r>
            <a:r>
              <a:rPr lang="en-US" sz="14400" b="1" kern="100" dirty="0" err="1">
                <a:latin typeface="Times New Roman" panose="02020603050405020304" pitchFamily="18" charset="0"/>
                <a:ea typeface="DengXian" panose="02010600030101010101" pitchFamily="2" charset="-122"/>
                <a:cs typeface="Times New Roman" panose="02020603050405020304" pitchFamily="18" charset="0"/>
              </a:rPr>
              <a:t>Cici</a:t>
            </a:r>
            <a:r>
              <a:rPr lang="en-US" sz="14400" b="1" kern="100" dirty="0">
                <a:latin typeface="Times New Roman" panose="02020603050405020304" pitchFamily="18" charset="0"/>
                <a:ea typeface="DengXian" panose="02010600030101010101" pitchFamily="2" charset="-122"/>
                <a:cs typeface="Times New Roman" panose="02020603050405020304" pitchFamily="18" charset="0"/>
              </a:rPr>
              <a:t> Bauer</a:t>
            </a:r>
            <a:r>
              <a:rPr lang="en-US" sz="14400" b="1" kern="100" baseline="30000" dirty="0">
                <a:latin typeface="Times New Roman" panose="02020603050405020304" pitchFamily="18" charset="0"/>
                <a:ea typeface="DengXian" panose="02010600030101010101" pitchFamily="2" charset="-122"/>
                <a:cs typeface="Times New Roman" panose="02020603050405020304" pitchFamily="18" charset="0"/>
              </a:rPr>
              <a:t>1</a:t>
            </a:r>
            <a:endParaRPr lang="en-US" sz="14400" b="1" kern="100" dirty="0">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
        <p:nvSpPr>
          <p:cNvPr id="50" name="Text Placeholder 113">
            <a:extLst>
              <a:ext uri="{FF2B5EF4-FFF2-40B4-BE49-F238E27FC236}">
                <a16:creationId xmlns:a16="http://schemas.microsoft.com/office/drawing/2014/main" id="{51EF6A95-4036-64AE-B493-9CEAA2A7E6AE}"/>
              </a:ext>
            </a:extLst>
          </p:cNvPr>
          <p:cNvSpPr txBox="1">
            <a:spLocks/>
          </p:cNvSpPr>
          <p:nvPr/>
        </p:nvSpPr>
        <p:spPr>
          <a:xfrm>
            <a:off x="5922080" y="1721127"/>
            <a:ext cx="33704456" cy="779195"/>
          </a:xfrm>
          <a:prstGeom prst="rect">
            <a:avLst/>
          </a:prstGeom>
          <a:noFill/>
        </p:spPr>
        <p:txBody>
          <a:bodyPr>
            <a:noAutofit/>
          </a:bodyPr>
          <a:lstStyle>
            <a:lvl1pPr marL="0" indent="0" algn="ctr" defTabSz="3448171" rtl="0" eaLnBrk="1" latinLnBrk="0" hangingPunct="1">
              <a:spcBef>
                <a:spcPct val="20000"/>
              </a:spcBef>
              <a:buFontTx/>
              <a:buNone/>
              <a:defRPr sz="3600" kern="120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Tx/>
              <a:buNone/>
              <a:defRPr sz="7200" kern="1200">
                <a:solidFill>
                  <a:schemeClr val="tx1"/>
                </a:solidFill>
                <a:latin typeface="+mn-lt"/>
                <a:ea typeface="+mn-ea"/>
                <a:cs typeface="+mn-cs"/>
              </a:defRPr>
            </a:lvl2pPr>
            <a:lvl3pPr marL="4310214" indent="-862043" algn="l" defTabSz="3448171" rtl="0" eaLnBrk="1" latinLnBrk="0" hangingPunct="1">
              <a:spcBef>
                <a:spcPct val="20000"/>
              </a:spcBef>
              <a:buFontTx/>
              <a:buNone/>
              <a:defRPr sz="7200" kern="1200">
                <a:solidFill>
                  <a:schemeClr val="tx1"/>
                </a:solidFill>
                <a:latin typeface="+mn-lt"/>
                <a:ea typeface="+mn-ea"/>
                <a:cs typeface="+mn-cs"/>
              </a:defRPr>
            </a:lvl3pPr>
            <a:lvl4pPr marL="6034300" indent="-862043" algn="l" defTabSz="3448171" rtl="0" eaLnBrk="1" latinLnBrk="0" hangingPunct="1">
              <a:spcBef>
                <a:spcPct val="20000"/>
              </a:spcBef>
              <a:buFontTx/>
              <a:buNone/>
              <a:defRPr sz="7200" kern="1200">
                <a:solidFill>
                  <a:schemeClr val="tx1"/>
                </a:solidFill>
                <a:latin typeface="+mn-lt"/>
                <a:ea typeface="+mn-ea"/>
                <a:cs typeface="+mn-cs"/>
              </a:defRPr>
            </a:lvl4pPr>
            <a:lvl5pPr marL="7758385" indent="-862043" algn="l" defTabSz="3448171" rtl="0" eaLnBrk="1" latinLnBrk="0" hangingPunct="1">
              <a:spcBef>
                <a:spcPct val="20000"/>
              </a:spcBef>
              <a:buFontTx/>
              <a:buNone/>
              <a:defRPr sz="72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pPr>
              <a:lnSpc>
                <a:spcPct val="115000"/>
              </a:lnSpc>
              <a:spcBef>
                <a:spcPts val="0"/>
              </a:spcBef>
              <a:spcAft>
                <a:spcPts val="800"/>
              </a:spcAft>
            </a:pPr>
            <a:r>
              <a:rPr lang="en-US" sz="2800" b="1" kern="100" baseline="30000" dirty="0">
                <a:latin typeface="Times New Roman" panose="02020603050405020304" pitchFamily="18" charset="0"/>
                <a:ea typeface="DengXian" panose="02010600030101010101" pitchFamily="2" charset="-122"/>
                <a:cs typeface="Times New Roman" panose="02020603050405020304" pitchFamily="18" charset="0"/>
              </a:rPr>
              <a:t>1</a:t>
            </a:r>
            <a:r>
              <a:rPr lang="en-US" sz="2800" b="1" kern="100" dirty="0">
                <a:latin typeface="Times New Roman" panose="02020603050405020304" pitchFamily="18" charset="0"/>
                <a:ea typeface="DengXian" panose="02010600030101010101" pitchFamily="2" charset="-122"/>
                <a:cs typeface="Times New Roman" panose="02020603050405020304" pitchFamily="18" charset="0"/>
              </a:rPr>
              <a:t>Department of Biostatistics and Data Science, School of Public Health, UTHealth, </a:t>
            </a:r>
            <a:r>
              <a:rPr lang="en-US" sz="2800" b="1" kern="100" baseline="30000" dirty="0">
                <a:latin typeface="Times New Roman" panose="02020603050405020304" pitchFamily="18" charset="0"/>
                <a:ea typeface="DengXian" panose="02010600030101010101" pitchFamily="2" charset="-122"/>
                <a:cs typeface="Times New Roman" panose="02020603050405020304" pitchFamily="18" charset="0"/>
              </a:rPr>
              <a:t>2</a:t>
            </a:r>
            <a:r>
              <a:rPr lang="en-US" sz="2800" b="1" kern="100" dirty="0">
                <a:latin typeface="Times New Roman" panose="02020603050405020304" pitchFamily="18" charset="0"/>
                <a:ea typeface="DengXian" panose="02010600030101010101" pitchFamily="2" charset="-122"/>
                <a:cs typeface="Times New Roman" panose="02020603050405020304" pitchFamily="18" charset="0"/>
              </a:rPr>
              <a:t>Department of Biomedical Engineering, University of Texas at San Antonio, </a:t>
            </a:r>
            <a:r>
              <a:rPr lang="en-US" sz="2800" b="1" kern="100" baseline="30000" dirty="0">
                <a:latin typeface="Times New Roman" panose="02020603050405020304" pitchFamily="18" charset="0"/>
                <a:ea typeface="DengXian" panose="02010600030101010101" pitchFamily="2" charset="-122"/>
                <a:cs typeface="Times New Roman" panose="02020603050405020304" pitchFamily="18" charset="0"/>
              </a:rPr>
              <a:t>3</a:t>
            </a:r>
            <a:r>
              <a:rPr lang="en-US" sz="2800" b="1" kern="100" dirty="0">
                <a:latin typeface="Times New Roman" panose="02020603050405020304" pitchFamily="18" charset="0"/>
                <a:ea typeface="DengXian" panose="02010600030101010101" pitchFamily="2" charset="-122"/>
                <a:cs typeface="Times New Roman" panose="02020603050405020304" pitchFamily="18" charset="0"/>
              </a:rPr>
              <a:t>Department of Electrical and Computer Engineering, University of Texas at San Antonio, </a:t>
            </a:r>
            <a:r>
              <a:rPr lang="en-US" sz="2800" b="1" kern="100" baseline="30000" dirty="0">
                <a:latin typeface="Times New Roman" panose="02020603050405020304" pitchFamily="18" charset="0"/>
                <a:ea typeface="DengXian" panose="02010600030101010101" pitchFamily="2" charset="-122"/>
                <a:cs typeface="Times New Roman" panose="02020603050405020304" pitchFamily="18" charset="0"/>
              </a:rPr>
              <a:t>4</a:t>
            </a:r>
            <a:r>
              <a:rPr lang="en-US" sz="2800" b="1" kern="100" dirty="0">
                <a:latin typeface="Times New Roman" panose="02020603050405020304" pitchFamily="18" charset="0"/>
                <a:ea typeface="DengXian" panose="02010600030101010101" pitchFamily="2" charset="-122"/>
                <a:cs typeface="Times New Roman" panose="02020603050405020304" pitchFamily="18" charset="0"/>
              </a:rPr>
              <a:t>Department of Department of Information Systems and Cyber Security, University of Texas at San Antonio; </a:t>
            </a:r>
            <a:r>
              <a:rPr lang="en-US" sz="2800" b="1" kern="100" dirty="0" err="1">
                <a:latin typeface="Times New Roman" panose="02020603050405020304" pitchFamily="18" charset="0"/>
                <a:ea typeface="DengXian" panose="02010600030101010101" pitchFamily="2" charset="-122"/>
                <a:cs typeface="Times New Roman" panose="02020603050405020304" pitchFamily="18" charset="0"/>
              </a:rPr>
              <a:t>Correspondance</a:t>
            </a:r>
            <a:r>
              <a:rPr lang="en-US" sz="2800" b="1" kern="100" dirty="0">
                <a:latin typeface="Times New Roman" panose="02020603050405020304" pitchFamily="18" charset="0"/>
                <a:ea typeface="DengXian" panose="02010600030101010101" pitchFamily="2" charset="-122"/>
                <a:cs typeface="Times New Roman" panose="02020603050405020304" pitchFamily="18" charset="0"/>
              </a:rPr>
              <a:t>: </a:t>
            </a:r>
            <a:r>
              <a:rPr lang="en-US" sz="2800" b="1" kern="100" dirty="0" err="1">
                <a:latin typeface="Times New Roman" panose="02020603050405020304" pitchFamily="18" charset="0"/>
                <a:ea typeface="DengXian" panose="02010600030101010101" pitchFamily="2" charset="-122"/>
                <a:cs typeface="Times New Roman" panose="02020603050405020304" pitchFamily="18" charset="0"/>
              </a:rPr>
              <a:t>wanru.guo@uth.tmc.edu</a:t>
            </a:r>
            <a:endParaRPr lang="en-US" sz="2800" b="1" kern="100" dirty="0">
              <a:latin typeface="Times New Roman" panose="02020603050405020304" pitchFamily="18" charset="0"/>
              <a:ea typeface="DengXian" panose="02010600030101010101" pitchFamily="2" charset="-122"/>
              <a:cs typeface="Times New Roman" panose="02020603050405020304" pitchFamily="18" charset="0"/>
            </a:endParaRPr>
          </a:p>
          <a:p>
            <a:pPr algn="l">
              <a:lnSpc>
                <a:spcPct val="115000"/>
              </a:lnSpc>
              <a:spcBef>
                <a:spcPts val="0"/>
              </a:spcBef>
              <a:spcAft>
                <a:spcPts val="800"/>
              </a:spcAft>
            </a:pPr>
            <a:endParaRPr lang="en-US" sz="2800" dirty="0">
              <a:latin typeface="Times New Roman" panose="02020603050405020304" pitchFamily="18" charset="0"/>
              <a:cs typeface="Times New Roman" panose="02020603050405020304" pitchFamily="18" charset="0"/>
            </a:endParaRPr>
          </a:p>
        </p:txBody>
      </p:sp>
      <p:sp>
        <p:nvSpPr>
          <p:cNvPr id="51" name="Text Placeholder 114">
            <a:extLst>
              <a:ext uri="{FF2B5EF4-FFF2-40B4-BE49-F238E27FC236}">
                <a16:creationId xmlns:a16="http://schemas.microsoft.com/office/drawing/2014/main" id="{344A9EDE-C1B1-F8A9-B399-843CD452106D}"/>
              </a:ext>
            </a:extLst>
          </p:cNvPr>
          <p:cNvSpPr txBox="1">
            <a:spLocks/>
          </p:cNvSpPr>
          <p:nvPr/>
        </p:nvSpPr>
        <p:spPr>
          <a:xfrm>
            <a:off x="5139745" y="237658"/>
            <a:ext cx="35890200" cy="815931"/>
          </a:xfrm>
          <a:prstGeom prst="rect">
            <a:avLst/>
          </a:prstGeom>
          <a:solidFill>
            <a:srgbClr val="EBCCF3"/>
          </a:solidFill>
          <a:ln>
            <a:noFill/>
          </a:ln>
        </p:spPr>
        <p:txBody>
          <a:bodyPr>
            <a:noAutofit/>
          </a:bodyPr>
          <a:lstStyle>
            <a:lvl1pPr marL="0" indent="0" algn="ctr" defTabSz="3448171" rtl="0" eaLnBrk="1" latinLnBrk="0" hangingPunct="1">
              <a:spcBef>
                <a:spcPct val="20000"/>
              </a:spcBef>
              <a:buFontTx/>
              <a:buNone/>
              <a:defRPr sz="6000" b="1" kern="120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Tx/>
              <a:buNone/>
              <a:defRPr sz="7200" kern="1200">
                <a:solidFill>
                  <a:schemeClr val="tx1"/>
                </a:solidFill>
                <a:latin typeface="+mn-lt"/>
                <a:ea typeface="+mn-ea"/>
                <a:cs typeface="+mn-cs"/>
              </a:defRPr>
            </a:lvl2pPr>
            <a:lvl3pPr marL="4310214" indent="-862043" algn="l" defTabSz="3448171" rtl="0" eaLnBrk="1" latinLnBrk="0" hangingPunct="1">
              <a:spcBef>
                <a:spcPct val="20000"/>
              </a:spcBef>
              <a:buFontTx/>
              <a:buNone/>
              <a:defRPr sz="7200" kern="1200">
                <a:solidFill>
                  <a:schemeClr val="tx1"/>
                </a:solidFill>
                <a:latin typeface="+mn-lt"/>
                <a:ea typeface="+mn-ea"/>
                <a:cs typeface="+mn-cs"/>
              </a:defRPr>
            </a:lvl3pPr>
            <a:lvl4pPr marL="6034300" indent="-862043" algn="l" defTabSz="3448171" rtl="0" eaLnBrk="1" latinLnBrk="0" hangingPunct="1">
              <a:spcBef>
                <a:spcPct val="20000"/>
              </a:spcBef>
              <a:buFontTx/>
              <a:buNone/>
              <a:defRPr sz="7200" kern="1200">
                <a:solidFill>
                  <a:schemeClr val="tx1"/>
                </a:solidFill>
                <a:latin typeface="+mn-lt"/>
                <a:ea typeface="+mn-ea"/>
                <a:cs typeface="+mn-cs"/>
              </a:defRPr>
            </a:lvl4pPr>
            <a:lvl5pPr marL="7758385" indent="-862043" algn="l" defTabSz="3448171" rtl="0" eaLnBrk="1" latinLnBrk="0" hangingPunct="1">
              <a:spcBef>
                <a:spcPct val="20000"/>
              </a:spcBef>
              <a:buFontTx/>
              <a:buNone/>
              <a:defRPr sz="72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r>
              <a:rPr lang="en-US" sz="4400" dirty="0">
                <a:solidFill>
                  <a:schemeClr val="tx1"/>
                </a:solidFill>
                <a:latin typeface="Times New Roman" panose="02020603050405020304" pitchFamily="18" charset="0"/>
                <a:ea typeface="DengXian" panose="02010600030101010101" pitchFamily="2" charset="-122"/>
              </a:rPr>
              <a:t>Subgroup Identification of Disparities in Treatment Discontinuation in Opioid Use Disorder Using a Virtual Twins Machine Learning Model</a:t>
            </a:r>
            <a:endParaRPr lang="en-US" sz="4400" dirty="0">
              <a:solidFill>
                <a:schemeClr val="tx1"/>
              </a:solidFill>
            </a:endParaRPr>
          </a:p>
        </p:txBody>
      </p:sp>
      <p:graphicFrame>
        <p:nvGraphicFramePr>
          <p:cNvPr id="53" name="Object 52">
            <a:extLst>
              <a:ext uri="{FF2B5EF4-FFF2-40B4-BE49-F238E27FC236}">
                <a16:creationId xmlns:a16="http://schemas.microsoft.com/office/drawing/2014/main" id="{4D3C343F-57FF-D32F-13D1-17AF845542D0}"/>
              </a:ext>
            </a:extLst>
          </p:cNvPr>
          <p:cNvGraphicFramePr>
            <a:graphicFrameLocks noChangeAspect="1"/>
          </p:cNvGraphicFramePr>
          <p:nvPr>
            <p:extLst>
              <p:ext uri="{D42A27DB-BD31-4B8C-83A1-F6EECF244321}">
                <p14:modId xmlns:p14="http://schemas.microsoft.com/office/powerpoint/2010/main" val="2359195536"/>
              </p:ext>
            </p:extLst>
          </p:nvPr>
        </p:nvGraphicFramePr>
        <p:xfrm>
          <a:off x="10515600" y="9340850"/>
          <a:ext cx="20116800" cy="520700"/>
        </p:xfrm>
        <a:graphic>
          <a:graphicData uri="http://schemas.openxmlformats.org/presentationml/2006/ole">
            <mc:AlternateContent xmlns:mc="http://schemas.openxmlformats.org/markup-compatibility/2006">
              <mc:Choice xmlns:v="urn:schemas-microsoft-com:vml" Requires="v">
                <p:oleObj name="Document" r:id="rId2" imgW="20116800" imgH="520700" progId="Word.Document.12">
                  <p:embed/>
                </p:oleObj>
              </mc:Choice>
              <mc:Fallback>
                <p:oleObj name="Document" r:id="rId2" imgW="20116800" imgH="520700" progId="Word.Document.12">
                  <p:embed/>
                  <p:pic>
                    <p:nvPicPr>
                      <p:cNvPr id="11" name="Object 10">
                        <a:extLst>
                          <a:ext uri="{FF2B5EF4-FFF2-40B4-BE49-F238E27FC236}">
                            <a16:creationId xmlns:a16="http://schemas.microsoft.com/office/drawing/2014/main" id="{AAAADF01-80B3-B8B0-9DB6-C42DEB677C37}"/>
                          </a:ext>
                        </a:extLst>
                      </p:cNvPr>
                      <p:cNvPicPr/>
                      <p:nvPr/>
                    </p:nvPicPr>
                    <p:blipFill>
                      <a:blip r:embed="rId3"/>
                      <a:stretch>
                        <a:fillRect/>
                      </a:stretch>
                    </p:blipFill>
                    <p:spPr>
                      <a:xfrm>
                        <a:off x="10515600" y="9340850"/>
                        <a:ext cx="20116800" cy="520700"/>
                      </a:xfrm>
                      <a:prstGeom prst="rect">
                        <a:avLst/>
                      </a:prstGeom>
                    </p:spPr>
                  </p:pic>
                </p:oleObj>
              </mc:Fallback>
            </mc:AlternateContent>
          </a:graphicData>
        </a:graphic>
      </p:graphicFrame>
      <p:sp>
        <p:nvSpPr>
          <p:cNvPr id="55" name="TextBox 54">
            <a:extLst>
              <a:ext uri="{FF2B5EF4-FFF2-40B4-BE49-F238E27FC236}">
                <a16:creationId xmlns:a16="http://schemas.microsoft.com/office/drawing/2014/main" id="{EA6A90D8-9129-46B5-6948-9087B219FA16}"/>
              </a:ext>
            </a:extLst>
          </p:cNvPr>
          <p:cNvSpPr txBox="1"/>
          <p:nvPr/>
        </p:nvSpPr>
        <p:spPr>
          <a:xfrm>
            <a:off x="414759" y="14700426"/>
            <a:ext cx="10328899"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Figure 2. Workflow of the Virtual Twins Model</a:t>
            </a:r>
          </a:p>
        </p:txBody>
      </p:sp>
      <p:sp>
        <p:nvSpPr>
          <p:cNvPr id="56" name="TextBox 55">
            <a:extLst>
              <a:ext uri="{FF2B5EF4-FFF2-40B4-BE49-F238E27FC236}">
                <a16:creationId xmlns:a16="http://schemas.microsoft.com/office/drawing/2014/main" id="{70B9E932-82A6-4F9E-7D7F-6B78386DCA05}"/>
              </a:ext>
            </a:extLst>
          </p:cNvPr>
          <p:cNvSpPr txBox="1"/>
          <p:nvPr/>
        </p:nvSpPr>
        <p:spPr>
          <a:xfrm>
            <a:off x="6415797" y="7090041"/>
            <a:ext cx="4727965" cy="707886"/>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1. Workflow in Creating the Analytical Dataset.  </a:t>
            </a:r>
          </a:p>
        </p:txBody>
      </p:sp>
      <p:pic>
        <p:nvPicPr>
          <p:cNvPr id="57" name="Picture 56" descr="A screenshot of a diagram&#10;&#10;Description automatically generated">
            <a:extLst>
              <a:ext uri="{FF2B5EF4-FFF2-40B4-BE49-F238E27FC236}">
                <a16:creationId xmlns:a16="http://schemas.microsoft.com/office/drawing/2014/main" id="{3C7E01EE-B9D9-B582-1680-243C9C6240AD}"/>
              </a:ext>
            </a:extLst>
          </p:cNvPr>
          <p:cNvPicPr>
            <a:picLocks noChangeAspect="1"/>
          </p:cNvPicPr>
          <p:nvPr/>
        </p:nvPicPr>
        <p:blipFill rotWithShape="1">
          <a:blip r:embed="rId4">
            <a:extLst>
              <a:ext uri="{28A0092B-C50C-407E-A947-70E740481C1C}">
                <a14:useLocalDpi xmlns:a14="http://schemas.microsoft.com/office/drawing/2010/main" val="0"/>
              </a:ext>
            </a:extLst>
          </a:blip>
          <a:srcRect l="24565" r="23693"/>
          <a:stretch/>
        </p:blipFill>
        <p:spPr>
          <a:xfrm>
            <a:off x="6229993" y="7880688"/>
            <a:ext cx="5425939" cy="6593003"/>
          </a:xfrm>
          <a:prstGeom prst="rect">
            <a:avLst/>
          </a:prstGeom>
        </p:spPr>
      </p:pic>
      <p:pic>
        <p:nvPicPr>
          <p:cNvPr id="59" name="Picture 58">
            <a:extLst>
              <a:ext uri="{FF2B5EF4-FFF2-40B4-BE49-F238E27FC236}">
                <a16:creationId xmlns:a16="http://schemas.microsoft.com/office/drawing/2014/main" id="{E27857DB-B91F-8C83-D233-ECE016686EC5}"/>
              </a:ext>
            </a:extLst>
          </p:cNvPr>
          <p:cNvPicPr>
            <a:picLocks noChangeAspect="1"/>
          </p:cNvPicPr>
          <p:nvPr/>
        </p:nvPicPr>
        <p:blipFill>
          <a:blip r:embed="rId5"/>
          <a:stretch>
            <a:fillRect/>
          </a:stretch>
        </p:blipFill>
        <p:spPr>
          <a:xfrm>
            <a:off x="11594765" y="4583209"/>
            <a:ext cx="5417602" cy="3657600"/>
          </a:xfrm>
          <a:prstGeom prst="rect">
            <a:avLst/>
          </a:prstGeom>
        </p:spPr>
      </p:pic>
      <p:pic>
        <p:nvPicPr>
          <p:cNvPr id="60" name="Picture 59">
            <a:extLst>
              <a:ext uri="{FF2B5EF4-FFF2-40B4-BE49-F238E27FC236}">
                <a16:creationId xmlns:a16="http://schemas.microsoft.com/office/drawing/2014/main" id="{0DFEFC70-4E73-2D3A-6E19-7B624B9D4BDC}"/>
              </a:ext>
            </a:extLst>
          </p:cNvPr>
          <p:cNvPicPr>
            <a:picLocks noChangeAspect="1"/>
          </p:cNvPicPr>
          <p:nvPr/>
        </p:nvPicPr>
        <p:blipFill>
          <a:blip r:embed="rId6"/>
          <a:stretch>
            <a:fillRect/>
          </a:stretch>
        </p:blipFill>
        <p:spPr>
          <a:xfrm>
            <a:off x="11588095" y="8378902"/>
            <a:ext cx="5486400" cy="3453867"/>
          </a:xfrm>
          <a:prstGeom prst="rect">
            <a:avLst/>
          </a:prstGeom>
        </p:spPr>
      </p:pic>
      <p:pic>
        <p:nvPicPr>
          <p:cNvPr id="61" name="Picture 60">
            <a:extLst>
              <a:ext uri="{FF2B5EF4-FFF2-40B4-BE49-F238E27FC236}">
                <a16:creationId xmlns:a16="http://schemas.microsoft.com/office/drawing/2014/main" id="{4FF96AA2-49C5-64FC-CDAF-F03C75EC8098}"/>
              </a:ext>
            </a:extLst>
          </p:cNvPr>
          <p:cNvPicPr>
            <a:picLocks noChangeAspect="1"/>
          </p:cNvPicPr>
          <p:nvPr/>
        </p:nvPicPr>
        <p:blipFill>
          <a:blip r:embed="rId7"/>
          <a:stretch>
            <a:fillRect/>
          </a:stretch>
        </p:blipFill>
        <p:spPr>
          <a:xfrm>
            <a:off x="11611900" y="12022946"/>
            <a:ext cx="5486400" cy="3499577"/>
          </a:xfrm>
          <a:prstGeom prst="rect">
            <a:avLst/>
          </a:prstGeom>
        </p:spPr>
      </p:pic>
      <p:pic>
        <p:nvPicPr>
          <p:cNvPr id="62" name="Picture 61">
            <a:extLst>
              <a:ext uri="{FF2B5EF4-FFF2-40B4-BE49-F238E27FC236}">
                <a16:creationId xmlns:a16="http://schemas.microsoft.com/office/drawing/2014/main" id="{9763C431-CC7B-1C57-0F9B-EB09EAB70D54}"/>
              </a:ext>
            </a:extLst>
          </p:cNvPr>
          <p:cNvPicPr>
            <a:picLocks noChangeAspect="1"/>
          </p:cNvPicPr>
          <p:nvPr/>
        </p:nvPicPr>
        <p:blipFill>
          <a:blip r:embed="rId8"/>
          <a:stretch>
            <a:fillRect/>
          </a:stretch>
        </p:blipFill>
        <p:spPr>
          <a:xfrm>
            <a:off x="17079763" y="4595889"/>
            <a:ext cx="5486400" cy="3654513"/>
          </a:xfrm>
          <a:prstGeom prst="rect">
            <a:avLst/>
          </a:prstGeom>
        </p:spPr>
      </p:pic>
      <p:pic>
        <p:nvPicPr>
          <p:cNvPr id="63" name="Picture 62">
            <a:extLst>
              <a:ext uri="{FF2B5EF4-FFF2-40B4-BE49-F238E27FC236}">
                <a16:creationId xmlns:a16="http://schemas.microsoft.com/office/drawing/2014/main" id="{89CF3DCD-82BA-2272-4213-0505D3D977FB}"/>
              </a:ext>
            </a:extLst>
          </p:cNvPr>
          <p:cNvPicPr>
            <a:picLocks noChangeAspect="1"/>
          </p:cNvPicPr>
          <p:nvPr/>
        </p:nvPicPr>
        <p:blipFill>
          <a:blip r:embed="rId9"/>
          <a:stretch>
            <a:fillRect/>
          </a:stretch>
        </p:blipFill>
        <p:spPr>
          <a:xfrm>
            <a:off x="17100784" y="8407282"/>
            <a:ext cx="5486400" cy="3425487"/>
          </a:xfrm>
          <a:prstGeom prst="rect">
            <a:avLst/>
          </a:prstGeom>
        </p:spPr>
      </p:pic>
      <p:pic>
        <p:nvPicPr>
          <p:cNvPr id="64" name="Picture 63">
            <a:extLst>
              <a:ext uri="{FF2B5EF4-FFF2-40B4-BE49-F238E27FC236}">
                <a16:creationId xmlns:a16="http://schemas.microsoft.com/office/drawing/2014/main" id="{BAC6B4CF-E28A-3987-A98D-CBF01BD961FE}"/>
              </a:ext>
            </a:extLst>
          </p:cNvPr>
          <p:cNvPicPr>
            <a:picLocks noChangeAspect="1"/>
          </p:cNvPicPr>
          <p:nvPr/>
        </p:nvPicPr>
        <p:blipFill>
          <a:blip r:embed="rId10"/>
          <a:stretch>
            <a:fillRect/>
          </a:stretch>
        </p:blipFill>
        <p:spPr>
          <a:xfrm>
            <a:off x="17127403" y="12054439"/>
            <a:ext cx="5486400" cy="3444049"/>
          </a:xfrm>
          <a:prstGeom prst="rect">
            <a:avLst/>
          </a:prstGeom>
        </p:spPr>
      </p:pic>
      <p:sp>
        <p:nvSpPr>
          <p:cNvPr id="65" name="TextBox 64">
            <a:extLst>
              <a:ext uri="{FF2B5EF4-FFF2-40B4-BE49-F238E27FC236}">
                <a16:creationId xmlns:a16="http://schemas.microsoft.com/office/drawing/2014/main" id="{26D32871-A692-DB8F-FF49-992C74CEF392}"/>
              </a:ext>
            </a:extLst>
          </p:cNvPr>
          <p:cNvSpPr txBox="1"/>
          <p:nvPr/>
        </p:nvSpPr>
        <p:spPr>
          <a:xfrm>
            <a:off x="11429387" y="3576312"/>
            <a:ext cx="11058045"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Figure 3. Prediction Performance of ML Models in Stage 1. (PDC90: Proportion of Days Covered by Treatment in First 90 Days From Start of the First Episode) </a:t>
            </a:r>
          </a:p>
        </p:txBody>
      </p:sp>
      <p:sp>
        <p:nvSpPr>
          <p:cNvPr id="66" name="TextBox 65">
            <a:extLst>
              <a:ext uri="{FF2B5EF4-FFF2-40B4-BE49-F238E27FC236}">
                <a16:creationId xmlns:a16="http://schemas.microsoft.com/office/drawing/2014/main" id="{A3197F20-0AF9-3463-86D9-FB4557311DB3}"/>
              </a:ext>
            </a:extLst>
          </p:cNvPr>
          <p:cNvSpPr txBox="1"/>
          <p:nvPr/>
        </p:nvSpPr>
        <p:spPr>
          <a:xfrm>
            <a:off x="22784216" y="16166736"/>
            <a:ext cx="9580601" cy="2677656"/>
          </a:xfrm>
          <a:prstGeom prst="rect">
            <a:avLst/>
          </a:prstGeom>
          <a:solidFill>
            <a:schemeClr val="accent6">
              <a:lumMod val="20000"/>
              <a:lumOff val="80000"/>
            </a:schemeClr>
          </a:solidFill>
        </p:spPr>
        <p:txBody>
          <a:bodyPr wrap="square">
            <a:spAutoFit/>
          </a:bodyPr>
          <a:lstStyle/>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The risk of discontinuation increases with higher SVI groups. </a:t>
            </a:r>
          </a:p>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In East and South regions, the effect is more pronounced for patients without psychiatric services and aged 35–54 or 65+ (17% of the population)</a:t>
            </a:r>
          </a:p>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In West and Midwest regions, the SVI disparity is negated for patients with a mental health diagnosis who either do not use non-opioid drugs (14%) or use non-opioid drugs and have Medicare (8%). </a:t>
            </a:r>
          </a:p>
        </p:txBody>
      </p:sp>
      <p:sp>
        <p:nvSpPr>
          <p:cNvPr id="67" name="TextBox 66">
            <a:extLst>
              <a:ext uri="{FF2B5EF4-FFF2-40B4-BE49-F238E27FC236}">
                <a16:creationId xmlns:a16="http://schemas.microsoft.com/office/drawing/2014/main" id="{FBC3C97D-80F4-425E-6E85-C4D222EF1F85}"/>
              </a:ext>
            </a:extLst>
          </p:cNvPr>
          <p:cNvSpPr txBox="1"/>
          <p:nvPr/>
        </p:nvSpPr>
        <p:spPr>
          <a:xfrm>
            <a:off x="22806927" y="10540645"/>
            <a:ext cx="8722267" cy="830997"/>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Figure 5. Subgroup Identification for SVI Disparities</a:t>
            </a:r>
            <a:endParaRPr lang="en-US" sz="2400" dirty="0">
              <a:latin typeface="Times New Roman" panose="02020603050405020304" pitchFamily="18" charset="0"/>
              <a:cs typeface="Times New Roman" panose="02020603050405020304" pitchFamily="18" charset="0"/>
            </a:endParaRPr>
          </a:p>
          <a:p>
            <a:pPr algn="ctr"/>
            <a:r>
              <a:rPr lang="en-US" sz="2400" b="1" dirty="0">
                <a:latin typeface="Times New Roman" panose="02020603050405020304" pitchFamily="18" charset="0"/>
                <a:cs typeface="Times New Roman" panose="02020603050405020304" pitchFamily="18" charset="0"/>
              </a:rPr>
              <a:t>(Z = </a:t>
            </a:r>
            <a:r>
              <a:rPr lang="en-US" sz="2400" b="1" dirty="0" err="1">
                <a:latin typeface="Times New Roman" panose="02020603050405020304" pitchFamily="18" charset="0"/>
                <a:cs typeface="Times New Roman" panose="02020603050405020304" pitchFamily="18" charset="0"/>
              </a:rPr>
              <a:t>Prf</a:t>
            </a:r>
            <a:r>
              <a:rPr lang="en-US" sz="2400" b="1" dirty="0">
                <a:latin typeface="Times New Roman" panose="02020603050405020304" pitchFamily="18" charset="0"/>
                <a:cs typeface="Times New Roman" panose="02020603050405020304" pitchFamily="18" charset="0"/>
              </a:rPr>
              <a:t> (SVI = High, Xi) – </a:t>
            </a:r>
            <a:r>
              <a:rPr lang="en-US" sz="2400" b="1" dirty="0" err="1">
                <a:latin typeface="Times New Roman" panose="02020603050405020304" pitchFamily="18" charset="0"/>
                <a:cs typeface="Times New Roman" panose="02020603050405020304" pitchFamily="18" charset="0"/>
              </a:rPr>
              <a:t>Prf</a:t>
            </a:r>
            <a:r>
              <a:rPr lang="en-US" sz="2400" b="1" dirty="0">
                <a:latin typeface="Times New Roman" panose="02020603050405020304" pitchFamily="18" charset="0"/>
                <a:cs typeface="Times New Roman" panose="02020603050405020304" pitchFamily="18" charset="0"/>
              </a:rPr>
              <a:t> (SVI = Low, Xi) </a:t>
            </a:r>
          </a:p>
        </p:txBody>
      </p:sp>
      <p:pic>
        <p:nvPicPr>
          <p:cNvPr id="72" name="Picture 2" descr="Uploaded image">
            <a:extLst>
              <a:ext uri="{FF2B5EF4-FFF2-40B4-BE49-F238E27FC236}">
                <a16:creationId xmlns:a16="http://schemas.microsoft.com/office/drawing/2014/main" id="{A3112E44-E1DF-8772-7DF0-6C3037D35D7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414" t="13933" r="3516" b="9980"/>
          <a:stretch/>
        </p:blipFill>
        <p:spPr bwMode="auto">
          <a:xfrm>
            <a:off x="23142409" y="4329664"/>
            <a:ext cx="7901065" cy="3997793"/>
          </a:xfrm>
          <a:prstGeom prst="rect">
            <a:avLst/>
          </a:prstGeom>
          <a:noFill/>
          <a:extLst>
            <a:ext uri="{909E8E84-426E-40DD-AFC4-6F175D3DCCD1}">
              <a14:hiddenFill xmlns:a14="http://schemas.microsoft.com/office/drawing/2010/main">
                <a:solidFill>
                  <a:srgbClr val="FFFFFF"/>
                </a:solidFill>
              </a14:hiddenFill>
            </a:ext>
          </a:extLst>
        </p:spPr>
      </p:pic>
      <p:pic>
        <p:nvPicPr>
          <p:cNvPr id="73" name="Content Placeholder 19">
            <a:extLst>
              <a:ext uri="{FF2B5EF4-FFF2-40B4-BE49-F238E27FC236}">
                <a16:creationId xmlns:a16="http://schemas.microsoft.com/office/drawing/2014/main" id="{EA17B694-C5C2-F37E-A76C-1DA872DE6013}"/>
              </a:ext>
            </a:extLst>
          </p:cNvPr>
          <p:cNvPicPr>
            <a:picLocks noChangeAspect="1"/>
          </p:cNvPicPr>
          <p:nvPr/>
        </p:nvPicPr>
        <p:blipFill rotWithShape="1">
          <a:blip r:embed="rId12">
            <a:alphaModFix/>
          </a:blip>
          <a:srcRect t="18437" r="4873" b="11302"/>
          <a:stretch/>
        </p:blipFill>
        <p:spPr>
          <a:xfrm>
            <a:off x="22979817" y="11583689"/>
            <a:ext cx="8516758" cy="4604358"/>
          </a:xfrm>
          <a:prstGeom prst="rect">
            <a:avLst/>
          </a:prstGeom>
        </p:spPr>
      </p:pic>
      <p:sp>
        <p:nvSpPr>
          <p:cNvPr id="74" name="TextBox 73">
            <a:extLst>
              <a:ext uri="{FF2B5EF4-FFF2-40B4-BE49-F238E27FC236}">
                <a16:creationId xmlns:a16="http://schemas.microsoft.com/office/drawing/2014/main" id="{A4D74D98-B9CB-DAAB-F5E5-C696BB70934B}"/>
              </a:ext>
            </a:extLst>
          </p:cNvPr>
          <p:cNvSpPr txBox="1"/>
          <p:nvPr/>
        </p:nvSpPr>
        <p:spPr>
          <a:xfrm>
            <a:off x="22784216" y="8418856"/>
            <a:ext cx="8899632" cy="1938992"/>
          </a:xfrm>
          <a:prstGeom prst="rect">
            <a:avLst/>
          </a:prstGeom>
          <a:solidFill>
            <a:schemeClr val="accent6">
              <a:lumMod val="20000"/>
              <a:lumOff val="80000"/>
            </a:schemeClr>
          </a:solidFill>
        </p:spPr>
        <p:txBody>
          <a:bodyPr wrap="square" rtlCol="0">
            <a:spAutoFit/>
          </a:bodyPr>
          <a:lstStyle/>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Females have higher risk of discontinuation than males. </a:t>
            </a:r>
          </a:p>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In East and South regions, this effect is more pronounced in higher social vulnerability groups (45% of the population) </a:t>
            </a:r>
          </a:p>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Sex disparity is mitigated for patients in the Midwest/West regions aged 35-44 and 55+ with Medicare/ Medicaid insurance (7%). </a:t>
            </a:r>
          </a:p>
        </p:txBody>
      </p:sp>
      <p:pic>
        <p:nvPicPr>
          <p:cNvPr id="75" name="Content Placeholder 4">
            <a:extLst>
              <a:ext uri="{FF2B5EF4-FFF2-40B4-BE49-F238E27FC236}">
                <a16:creationId xmlns:a16="http://schemas.microsoft.com/office/drawing/2014/main" id="{E11C0C29-AB27-6721-1481-F5A14656DCBD}"/>
              </a:ext>
            </a:extLst>
          </p:cNvPr>
          <p:cNvPicPr>
            <a:picLocks noChangeAspect="1"/>
          </p:cNvPicPr>
          <p:nvPr/>
        </p:nvPicPr>
        <p:blipFill rotWithShape="1">
          <a:blip r:embed="rId13"/>
          <a:srcRect l="6854" t="8702" r="3706" b="5319"/>
          <a:stretch/>
        </p:blipFill>
        <p:spPr>
          <a:xfrm>
            <a:off x="31759147" y="4310089"/>
            <a:ext cx="4867653" cy="4054875"/>
          </a:xfrm>
          <a:prstGeom prst="rect">
            <a:avLst/>
          </a:prstGeom>
        </p:spPr>
      </p:pic>
      <p:sp>
        <p:nvSpPr>
          <p:cNvPr id="76" name="TextBox 75">
            <a:extLst>
              <a:ext uri="{FF2B5EF4-FFF2-40B4-BE49-F238E27FC236}">
                <a16:creationId xmlns:a16="http://schemas.microsoft.com/office/drawing/2014/main" id="{BCAF627D-8A2F-38CA-7B45-A0A4889B8261}"/>
              </a:ext>
            </a:extLst>
          </p:cNvPr>
          <p:cNvSpPr txBox="1"/>
          <p:nvPr/>
        </p:nvSpPr>
        <p:spPr>
          <a:xfrm>
            <a:off x="31815714" y="8553000"/>
            <a:ext cx="9210125" cy="830997"/>
          </a:xfrm>
          <a:prstGeom prst="rect">
            <a:avLst/>
          </a:prstGeom>
          <a:solidFill>
            <a:schemeClr val="accent6">
              <a:lumMod val="20000"/>
              <a:lumOff val="80000"/>
            </a:schemeClr>
          </a:solidFill>
        </p:spPr>
        <p:txBody>
          <a:bodyPr wrap="square">
            <a:spAutoFit/>
          </a:bodyPr>
          <a:lstStyle/>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For those patients with co-existing mental health conditions, this effect depends on age. </a:t>
            </a:r>
          </a:p>
        </p:txBody>
      </p:sp>
      <p:sp>
        <p:nvSpPr>
          <p:cNvPr id="77" name="TextBox 76">
            <a:extLst>
              <a:ext uri="{FF2B5EF4-FFF2-40B4-BE49-F238E27FC236}">
                <a16:creationId xmlns:a16="http://schemas.microsoft.com/office/drawing/2014/main" id="{996727E7-EBB4-5931-77BB-C15F549387F5}"/>
              </a:ext>
            </a:extLst>
          </p:cNvPr>
          <p:cNvSpPr txBox="1"/>
          <p:nvPr/>
        </p:nvSpPr>
        <p:spPr>
          <a:xfrm>
            <a:off x="36626800" y="4318642"/>
            <a:ext cx="4399038" cy="4154984"/>
          </a:xfrm>
          <a:prstGeom prst="rect">
            <a:avLst/>
          </a:prstGeom>
          <a:solidFill>
            <a:schemeClr val="accent6">
              <a:lumMod val="20000"/>
              <a:lumOff val="80000"/>
            </a:schemeClr>
          </a:solidFill>
        </p:spPr>
        <p:txBody>
          <a:bodyPr wrap="square" rtlCol="0">
            <a:spAutoFit/>
          </a:bodyPr>
          <a:lstStyle/>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Commercially and self-insured patients have higher risk of discontinuation than Medicare/Medicaid. </a:t>
            </a:r>
          </a:p>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This is more pronounced in the West and patients with alcohol use (6%), and is mitigated in patients in other regions, without mental health conditions and not using non-opioid drugs (19%). </a:t>
            </a:r>
          </a:p>
        </p:txBody>
      </p:sp>
      <p:sp>
        <p:nvSpPr>
          <p:cNvPr id="78" name="TextBox 77">
            <a:extLst>
              <a:ext uri="{FF2B5EF4-FFF2-40B4-BE49-F238E27FC236}">
                <a16:creationId xmlns:a16="http://schemas.microsoft.com/office/drawing/2014/main" id="{D5DEF96A-5810-9491-7C94-E0ACEA712C24}"/>
              </a:ext>
            </a:extLst>
          </p:cNvPr>
          <p:cNvSpPr txBox="1"/>
          <p:nvPr/>
        </p:nvSpPr>
        <p:spPr>
          <a:xfrm>
            <a:off x="31087625" y="3462409"/>
            <a:ext cx="9846137"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Figure 6. Subgroup Identification For Health Insurance Disparities</a:t>
            </a:r>
            <a:endParaRPr lang="en-US" sz="2400" dirty="0">
              <a:latin typeface="Times New Roman" panose="02020603050405020304" pitchFamily="18" charset="0"/>
              <a:cs typeface="Times New Roman" panose="02020603050405020304" pitchFamily="18" charset="0"/>
            </a:endParaRPr>
          </a:p>
          <a:p>
            <a:pPr algn="ctr"/>
            <a:r>
              <a:rPr lang="en-US" sz="2400" b="1" dirty="0">
                <a:latin typeface="Times New Roman" panose="02020603050405020304" pitchFamily="18" charset="0"/>
                <a:cs typeface="Times New Roman" panose="02020603050405020304" pitchFamily="18" charset="0"/>
              </a:rPr>
              <a:t>(Z = </a:t>
            </a:r>
            <a:r>
              <a:rPr lang="en-US" sz="2400" b="1" dirty="0" err="1">
                <a:latin typeface="Times New Roman" panose="02020603050405020304" pitchFamily="18" charset="0"/>
                <a:cs typeface="Times New Roman" panose="02020603050405020304" pitchFamily="18" charset="0"/>
              </a:rPr>
              <a:t>Prf</a:t>
            </a:r>
            <a:r>
              <a:rPr lang="en-US" sz="2400" b="1" dirty="0">
                <a:latin typeface="Times New Roman" panose="02020603050405020304" pitchFamily="18" charset="0"/>
                <a:cs typeface="Times New Roman" panose="02020603050405020304" pitchFamily="18" charset="0"/>
              </a:rPr>
              <a:t>(Commercial &amp; Self-insured, Xi) – </a:t>
            </a:r>
            <a:r>
              <a:rPr lang="en-US" sz="2400" b="1" dirty="0" err="1">
                <a:latin typeface="Times New Roman" panose="02020603050405020304" pitchFamily="18" charset="0"/>
                <a:cs typeface="Times New Roman" panose="02020603050405020304" pitchFamily="18" charset="0"/>
              </a:rPr>
              <a:t>Prf</a:t>
            </a:r>
            <a:r>
              <a:rPr lang="en-US" sz="2400" b="1" dirty="0">
                <a:latin typeface="Times New Roman" panose="02020603050405020304" pitchFamily="18" charset="0"/>
                <a:cs typeface="Times New Roman" panose="02020603050405020304" pitchFamily="18" charset="0"/>
              </a:rPr>
              <a:t>(Medicare &amp; Medicaid, Xi)</a:t>
            </a:r>
            <a:r>
              <a:rPr lang="en-US" sz="2400" dirty="0">
                <a:latin typeface="Times New Roman" panose="02020603050405020304" pitchFamily="18" charset="0"/>
                <a:cs typeface="Times New Roman" panose="02020603050405020304" pitchFamily="18" charset="0"/>
              </a:rPr>
              <a:t> </a:t>
            </a:r>
          </a:p>
        </p:txBody>
      </p:sp>
      <p:pic>
        <p:nvPicPr>
          <p:cNvPr id="79" name="Picture 78" descr="A close-up of logos&#10;&#10;Description automatically generated">
            <a:extLst>
              <a:ext uri="{FF2B5EF4-FFF2-40B4-BE49-F238E27FC236}">
                <a16:creationId xmlns:a16="http://schemas.microsoft.com/office/drawing/2014/main" id="{D6E61AC5-C9FA-3CD3-FC15-1F2F9FB85C1A}"/>
              </a:ext>
            </a:extLst>
          </p:cNvPr>
          <p:cNvPicPr>
            <a:picLocks noChangeAspect="1"/>
          </p:cNvPicPr>
          <p:nvPr/>
        </p:nvPicPr>
        <p:blipFill rotWithShape="1">
          <a:blip r:embed="rId14">
            <a:extLst>
              <a:ext uri="{28A0092B-C50C-407E-A947-70E740481C1C}">
                <a14:useLocalDpi xmlns:a14="http://schemas.microsoft.com/office/drawing/2010/main" val="0"/>
              </a:ext>
            </a:extLst>
          </a:blip>
          <a:srcRect l="2928" r="13408"/>
          <a:stretch/>
        </p:blipFill>
        <p:spPr>
          <a:xfrm>
            <a:off x="36564839" y="17025630"/>
            <a:ext cx="4347492" cy="2013089"/>
          </a:xfrm>
          <a:prstGeom prst="rect">
            <a:avLst/>
          </a:prstGeom>
        </p:spPr>
      </p:pic>
      <p:sp>
        <p:nvSpPr>
          <p:cNvPr id="80" name="TextBox 79">
            <a:extLst>
              <a:ext uri="{FF2B5EF4-FFF2-40B4-BE49-F238E27FC236}">
                <a16:creationId xmlns:a16="http://schemas.microsoft.com/office/drawing/2014/main" id="{E0F47C84-7443-1975-00AB-6E8288858A3A}"/>
              </a:ext>
            </a:extLst>
          </p:cNvPr>
          <p:cNvSpPr txBox="1"/>
          <p:nvPr/>
        </p:nvSpPr>
        <p:spPr>
          <a:xfrm>
            <a:off x="31759147" y="10211372"/>
            <a:ext cx="9295487" cy="4524315"/>
          </a:xfrm>
          <a:prstGeom prst="rect">
            <a:avLst/>
          </a:prstGeom>
          <a:solidFill>
            <a:schemeClr val="accent6">
              <a:lumMod val="20000"/>
              <a:lumOff val="80000"/>
            </a:schemeClr>
          </a:solidFill>
        </p:spPr>
        <p:txBody>
          <a:bodyPr wrap="square" rtlCol="0">
            <a:spAutoFit/>
          </a:bodyPr>
          <a:lstStyle/>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Incorporating SVI and PDC90 improved Model Performance: </a:t>
            </a:r>
          </a:p>
          <a:p>
            <a:pPr marL="342900" indent="-342900">
              <a:buFont typeface="Wingdings" pitchFamily="2" charset="2"/>
              <a:buChar char="ü"/>
            </a:pPr>
            <a:r>
              <a:rPr lang="en-US" sz="2400" dirty="0">
                <a:latin typeface="Times New Roman" panose="02020603050405020304" pitchFamily="18" charset="0"/>
                <a:cs typeface="Times New Roman" panose="02020603050405020304" pitchFamily="18" charset="0"/>
              </a:rPr>
              <a:t>C-Statistic increased from 0.595 to 0.798 (SVI) and to 0.868 (PDC90). </a:t>
            </a:r>
          </a:p>
          <a:p>
            <a:pPr marL="342900" indent="-342900">
              <a:buFont typeface="Wingdings" pitchFamily="2" charset="2"/>
              <a:buChar char="ü"/>
            </a:pPr>
            <a:r>
              <a:rPr lang="en-US" sz="2400" dirty="0">
                <a:latin typeface="Times New Roman" panose="02020603050405020304" pitchFamily="18" charset="0"/>
                <a:cs typeface="Times New Roman" panose="02020603050405020304" pitchFamily="18" charset="0"/>
              </a:rPr>
              <a:t>AUCPR improved from 0.835 to 0.933 (SVI) reached 0.959 (PDC90). </a:t>
            </a:r>
          </a:p>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Subgroup analysis identified disparities treatment discontinuation: </a:t>
            </a:r>
          </a:p>
          <a:p>
            <a:pPr marL="342900" indent="-342900">
              <a:buFont typeface="Wingdings" pitchFamily="2" charset="2"/>
              <a:buChar char="ü"/>
            </a:pPr>
            <a:r>
              <a:rPr lang="en-US" sz="2400" dirty="0">
                <a:latin typeface="Times New Roman" panose="02020603050405020304" pitchFamily="18" charset="0"/>
                <a:cs typeface="Times New Roman" panose="02020603050405020304" pitchFamily="18" charset="0"/>
              </a:rPr>
              <a:t>Females and patients with higher SVI faced greater risk of discontinuation.</a:t>
            </a:r>
          </a:p>
          <a:p>
            <a:pPr marL="342900" indent="-342900">
              <a:buFont typeface="Wingdings" pitchFamily="2" charset="2"/>
              <a:buChar char="ü"/>
            </a:pPr>
            <a:r>
              <a:rPr lang="en-US" sz="2400" dirty="0">
                <a:latin typeface="Times New Roman" panose="02020603050405020304" pitchFamily="18" charset="0"/>
                <a:cs typeface="Times New Roman" panose="02020603050405020304" pitchFamily="18" charset="0"/>
              </a:rPr>
              <a:t>Insurance disparities were highest in commercially and self-insured patients, particularly in the West. </a:t>
            </a:r>
          </a:p>
          <a:p>
            <a:pPr marL="342900" indent="-342900">
              <a:buFont typeface="Wingdings" pitchFamily="2" charset="2"/>
              <a:buChar char="ü"/>
            </a:pPr>
            <a:r>
              <a:rPr lang="en-US" sz="2400" dirty="0">
                <a:latin typeface="Times New Roman" panose="02020603050405020304" pitchFamily="18" charset="0"/>
                <a:cs typeface="Times New Roman" panose="02020603050405020304" pitchFamily="18" charset="0"/>
              </a:rPr>
              <a:t>Roles of mental health diagnoses, non-opioid drug use, and Medicare/Medicaid coverage in mitigating disparities.</a:t>
            </a:r>
          </a:p>
          <a:p>
            <a:pPr marL="342900" indent="-342900">
              <a:buFont typeface="Wingdings" pitchFamily="2" charset="2"/>
              <a:buChar char="ü"/>
            </a:pPr>
            <a:r>
              <a:rPr lang="en-US" sz="2400" dirty="0">
                <a:latin typeface="Times New Roman" panose="02020603050405020304" pitchFamily="18" charset="0"/>
                <a:cs typeface="Times New Roman" panose="02020603050405020304" pitchFamily="18" charset="0"/>
              </a:rPr>
              <a:t>These findings inform policies to reduce disparities and improve treatment access and retention.</a:t>
            </a:r>
          </a:p>
        </p:txBody>
      </p:sp>
      <p:pic>
        <p:nvPicPr>
          <p:cNvPr id="81" name="Picture 2" descr="UTHealth School of Public Health ...">
            <a:extLst>
              <a:ext uri="{FF2B5EF4-FFF2-40B4-BE49-F238E27FC236}">
                <a16:creationId xmlns:a16="http://schemas.microsoft.com/office/drawing/2014/main" id="{419B25BD-A128-E364-7DC7-387DA8EBB55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0520" b="13280"/>
          <a:stretch/>
        </p:blipFill>
        <p:spPr bwMode="auto">
          <a:xfrm>
            <a:off x="1463964" y="105370"/>
            <a:ext cx="3427929" cy="26120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1E4F177-789F-7BF4-91BC-C88B2E39EE34}"/>
              </a:ext>
            </a:extLst>
          </p:cNvPr>
          <p:cNvSpPr/>
          <p:nvPr/>
        </p:nvSpPr>
        <p:spPr>
          <a:xfrm>
            <a:off x="12121559" y="4547508"/>
            <a:ext cx="4279785" cy="2969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ROC Curve (Baseline Predictors)  </a:t>
            </a:r>
          </a:p>
        </p:txBody>
      </p:sp>
      <p:sp>
        <p:nvSpPr>
          <p:cNvPr id="5" name="Rectangle 4">
            <a:extLst>
              <a:ext uri="{FF2B5EF4-FFF2-40B4-BE49-F238E27FC236}">
                <a16:creationId xmlns:a16="http://schemas.microsoft.com/office/drawing/2014/main" id="{D77E1E2F-B0E1-1B3C-CFDC-10DCBE478534}"/>
              </a:ext>
            </a:extLst>
          </p:cNvPr>
          <p:cNvSpPr/>
          <p:nvPr/>
        </p:nvSpPr>
        <p:spPr>
          <a:xfrm>
            <a:off x="17296586" y="4481690"/>
            <a:ext cx="4831922" cy="347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 Curve (Baseline Predictors)  </a:t>
            </a:r>
          </a:p>
        </p:txBody>
      </p:sp>
      <p:sp>
        <p:nvSpPr>
          <p:cNvPr id="6" name="Rectangle 5">
            <a:extLst>
              <a:ext uri="{FF2B5EF4-FFF2-40B4-BE49-F238E27FC236}">
                <a16:creationId xmlns:a16="http://schemas.microsoft.com/office/drawing/2014/main" id="{0971BA85-8880-8D61-31C6-0FBBA99FF576}"/>
              </a:ext>
            </a:extLst>
          </p:cNvPr>
          <p:cNvSpPr/>
          <p:nvPr/>
        </p:nvSpPr>
        <p:spPr>
          <a:xfrm>
            <a:off x="12048972" y="8340867"/>
            <a:ext cx="4732927" cy="2961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ROC Curve (Baseline Predictors + SVI)   </a:t>
            </a:r>
          </a:p>
        </p:txBody>
      </p:sp>
      <p:sp>
        <p:nvSpPr>
          <p:cNvPr id="7" name="Rectangle 6">
            <a:extLst>
              <a:ext uri="{FF2B5EF4-FFF2-40B4-BE49-F238E27FC236}">
                <a16:creationId xmlns:a16="http://schemas.microsoft.com/office/drawing/2014/main" id="{DA94C6A8-448D-312E-3F98-79B10303AB1E}"/>
              </a:ext>
            </a:extLst>
          </p:cNvPr>
          <p:cNvSpPr/>
          <p:nvPr/>
        </p:nvSpPr>
        <p:spPr>
          <a:xfrm>
            <a:off x="17296586" y="8305133"/>
            <a:ext cx="5190846" cy="3566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 Curve (Baseline Predictors + SVI)   </a:t>
            </a:r>
          </a:p>
        </p:txBody>
      </p:sp>
      <p:sp>
        <p:nvSpPr>
          <p:cNvPr id="8" name="Rectangle 7">
            <a:extLst>
              <a:ext uri="{FF2B5EF4-FFF2-40B4-BE49-F238E27FC236}">
                <a16:creationId xmlns:a16="http://schemas.microsoft.com/office/drawing/2014/main" id="{DAFF43FD-392E-F2E7-600B-64A1D41D70D1}"/>
              </a:ext>
            </a:extLst>
          </p:cNvPr>
          <p:cNvSpPr/>
          <p:nvPr/>
        </p:nvSpPr>
        <p:spPr>
          <a:xfrm>
            <a:off x="11576139" y="11936620"/>
            <a:ext cx="5613833" cy="3814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ROC Curve (Baseline Predictors + SVI + PDC90) </a:t>
            </a:r>
          </a:p>
        </p:txBody>
      </p:sp>
      <p:sp>
        <p:nvSpPr>
          <p:cNvPr id="9" name="Rectangle 8">
            <a:extLst>
              <a:ext uri="{FF2B5EF4-FFF2-40B4-BE49-F238E27FC236}">
                <a16:creationId xmlns:a16="http://schemas.microsoft.com/office/drawing/2014/main" id="{EF472F0D-1C40-2A8D-C227-062276FAE6D2}"/>
              </a:ext>
            </a:extLst>
          </p:cNvPr>
          <p:cNvSpPr/>
          <p:nvPr/>
        </p:nvSpPr>
        <p:spPr>
          <a:xfrm>
            <a:off x="17098300" y="11928713"/>
            <a:ext cx="5730279" cy="3507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 Curve (Baseline Predictors + SVI+ PDC90)    </a:t>
            </a:r>
          </a:p>
        </p:txBody>
      </p:sp>
      <p:sp>
        <p:nvSpPr>
          <p:cNvPr id="11" name="TextBox 10">
            <a:extLst>
              <a:ext uri="{FF2B5EF4-FFF2-40B4-BE49-F238E27FC236}">
                <a16:creationId xmlns:a16="http://schemas.microsoft.com/office/drawing/2014/main" id="{64BCACAD-5889-A5BF-1FEE-53F377089A30}"/>
              </a:ext>
            </a:extLst>
          </p:cNvPr>
          <p:cNvSpPr txBox="1"/>
          <p:nvPr/>
        </p:nvSpPr>
        <p:spPr>
          <a:xfrm>
            <a:off x="22487432" y="3569155"/>
            <a:ext cx="8532531" cy="830997"/>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Figure 4. Subgroup Identification for Gender Disparities. </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(Z = </a:t>
            </a:r>
            <a:r>
              <a:rPr lang="en-US" sz="2400" b="1" dirty="0" err="1">
                <a:latin typeface="Times New Roman" panose="02020603050405020304" pitchFamily="18" charset="0"/>
                <a:cs typeface="Times New Roman" panose="02020603050405020304" pitchFamily="18" charset="0"/>
              </a:rPr>
              <a:t>Prf</a:t>
            </a:r>
            <a:r>
              <a:rPr lang="en-US" sz="2400" b="1" dirty="0">
                <a:latin typeface="Times New Roman" panose="02020603050405020304" pitchFamily="18" charset="0"/>
                <a:cs typeface="Times New Roman" panose="02020603050405020304" pitchFamily="18" charset="0"/>
              </a:rPr>
              <a:t>(Sex=F, Xi) - </a:t>
            </a:r>
            <a:r>
              <a:rPr lang="en-US" sz="2400" b="1" dirty="0" err="1">
                <a:latin typeface="Times New Roman" panose="02020603050405020304" pitchFamily="18" charset="0"/>
                <a:cs typeface="Times New Roman" panose="02020603050405020304" pitchFamily="18" charset="0"/>
              </a:rPr>
              <a:t>Prf</a:t>
            </a:r>
            <a:r>
              <a:rPr lang="en-US" sz="2400" b="1" dirty="0">
                <a:latin typeface="Times New Roman" panose="02020603050405020304" pitchFamily="18" charset="0"/>
                <a:cs typeface="Times New Roman" panose="02020603050405020304" pitchFamily="18" charset="0"/>
              </a:rPr>
              <a:t> (Sex=M, Xi)) </a:t>
            </a:r>
          </a:p>
        </p:txBody>
      </p:sp>
      <p:pic>
        <p:nvPicPr>
          <p:cNvPr id="13" name="Picture 12" descr="A close-up of a logo&#10;&#10;Description automatically generated">
            <a:extLst>
              <a:ext uri="{FF2B5EF4-FFF2-40B4-BE49-F238E27FC236}">
                <a16:creationId xmlns:a16="http://schemas.microsoft.com/office/drawing/2014/main" id="{17202543-3E23-C969-AFE1-3CC6C53B51C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531397" y="17265205"/>
            <a:ext cx="4095403" cy="1270770"/>
          </a:xfrm>
          <a:prstGeom prst="rect">
            <a:avLst/>
          </a:prstGeom>
        </p:spPr>
      </p:pic>
      <p:pic>
        <p:nvPicPr>
          <p:cNvPr id="2" name="Picture 1" descr="A diagram of a mathematical model&#10;&#10;Description automatically generated">
            <a:extLst>
              <a:ext uri="{FF2B5EF4-FFF2-40B4-BE49-F238E27FC236}">
                <a16:creationId xmlns:a16="http://schemas.microsoft.com/office/drawing/2014/main" id="{3F6DA90B-034D-587A-9750-7A7C6EB8FF39}"/>
              </a:ext>
            </a:extLst>
          </p:cNvPr>
          <p:cNvPicPr>
            <a:picLocks noChangeAspect="1"/>
          </p:cNvPicPr>
          <p:nvPr/>
        </p:nvPicPr>
        <p:blipFill rotWithShape="1">
          <a:blip r:embed="rId17"/>
          <a:srcRect l="-131" t="4785" r="131" b="1072"/>
          <a:stretch/>
        </p:blipFill>
        <p:spPr>
          <a:xfrm>
            <a:off x="634324" y="15435639"/>
            <a:ext cx="10454965" cy="3337644"/>
          </a:xfrm>
          <a:prstGeom prst="rect">
            <a:avLst/>
          </a:prstGeom>
        </p:spPr>
      </p:pic>
    </p:spTree>
    <p:extLst>
      <p:ext uri="{BB962C8B-B14F-4D97-AF65-F5344CB8AC3E}">
        <p14:creationId xmlns:p14="http://schemas.microsoft.com/office/powerpoint/2010/main" val="1191811210"/>
      </p:ext>
    </p:extLst>
  </p:cSld>
  <p:clrMapOvr>
    <a:masterClrMapping/>
  </p:clrMapOvr>
</p:sld>
</file>

<file path=ppt/theme/theme1.xml><?xml version="1.0" encoding="utf-8"?>
<a:theme xmlns:a="http://schemas.openxmlformats.org/drawingml/2006/main" name="42x90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8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PosterPresentations.com-42x90-Template</Template>
  <TotalTime>21912</TotalTime>
  <Words>909</Words>
  <Application>Microsoft Macintosh PowerPoint</Application>
  <PresentationFormat>Custom</PresentationFormat>
  <Paragraphs>51</Paragraphs>
  <Slides>1</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vt:i4>
      </vt:variant>
    </vt:vector>
  </HeadingPairs>
  <TitlesOfParts>
    <vt:vector size="12" baseType="lpstr">
      <vt:lpstr>DengXian</vt:lpstr>
      <vt:lpstr>Aptos</vt:lpstr>
      <vt:lpstr>Arial</vt:lpstr>
      <vt:lpstr>Arial Black</vt:lpstr>
      <vt:lpstr>Calibri</vt:lpstr>
      <vt:lpstr>Times New Roman</vt:lpstr>
      <vt:lpstr>Trebuchet MS</vt:lpstr>
      <vt:lpstr>Wingdings</vt:lpstr>
      <vt:lpstr>42x90 Template</vt:lpstr>
      <vt:lpstr>Without guides</vt:lpstr>
      <vt:lpstr>Document</vt:lpstr>
      <vt:lpstr>PowerPoint Presentation</vt:lpstr>
    </vt:vector>
  </TitlesOfParts>
  <Manager>A. Kotoulas </Manager>
  <Company>Canterbury Media Services, Inc. </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42x90 PowerPoint Presentation</dc:title>
  <dc:subject>Research poster presentation template </dc:subject>
  <dc:creator>PosterPresentations.com </dc:creator>
  <cp:keywords>42x90 Powerpoint poster template, scientific poster template, research poster template </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
</dc:description>
  <cp:lastModifiedBy>Guo, Wanru</cp:lastModifiedBy>
  <cp:revision>58</cp:revision>
  <dcterms:created xsi:type="dcterms:W3CDTF">2012-02-07T00:57:20Z</dcterms:created>
  <dcterms:modified xsi:type="dcterms:W3CDTF">2024-12-07T04:04:04Z</dcterms:modified>
  <cp:category>Research poster templates </cp:category>
</cp:coreProperties>
</file>